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40"/>
  </p:notesMasterIdLst>
  <p:sldIdLst>
    <p:sldId id="270" r:id="rId3"/>
    <p:sldId id="308" r:id="rId4"/>
    <p:sldId id="271" r:id="rId5"/>
    <p:sldId id="272" r:id="rId6"/>
    <p:sldId id="273" r:id="rId7"/>
    <p:sldId id="274" r:id="rId8"/>
    <p:sldId id="275" r:id="rId9"/>
    <p:sldId id="276" r:id="rId10"/>
    <p:sldId id="277" r:id="rId11"/>
    <p:sldId id="304" r:id="rId12"/>
    <p:sldId id="278" r:id="rId13"/>
    <p:sldId id="279" r:id="rId14"/>
    <p:sldId id="280" r:id="rId15"/>
    <p:sldId id="283" r:id="rId16"/>
    <p:sldId id="282" r:id="rId17"/>
    <p:sldId id="284" r:id="rId18"/>
    <p:sldId id="310" r:id="rId19"/>
    <p:sldId id="285" r:id="rId20"/>
    <p:sldId id="305" r:id="rId21"/>
    <p:sldId id="286" r:id="rId22"/>
    <p:sldId id="287" r:id="rId23"/>
    <p:sldId id="288" r:id="rId24"/>
    <p:sldId id="293" r:id="rId25"/>
    <p:sldId id="294" r:id="rId26"/>
    <p:sldId id="307" r:id="rId27"/>
    <p:sldId id="296" r:id="rId28"/>
    <p:sldId id="297" r:id="rId29"/>
    <p:sldId id="298" r:id="rId30"/>
    <p:sldId id="299" r:id="rId31"/>
    <p:sldId id="300" r:id="rId32"/>
    <p:sldId id="301" r:id="rId33"/>
    <p:sldId id="302" r:id="rId34"/>
    <p:sldId id="303" r:id="rId35"/>
    <p:sldId id="306" r:id="rId36"/>
    <p:sldId id="290" r:id="rId37"/>
    <p:sldId id="291" r:id="rId38"/>
    <p:sldId id="309"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mura, Shoko" initials="" lastIdx="13" clrIdx="0"/>
  <p:cmAuthor id="2" name="Unknown User1" initials="Unknown User1"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BD9"/>
    <a:srgbClr val="CCFFFF"/>
    <a:srgbClr val="D9D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sorterViewPr>
    <p:cViewPr>
      <p:scale>
        <a:sx n="100" d="100"/>
        <a:sy n="100" d="100"/>
      </p:scale>
      <p:origin x="0" y="-4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8DCC2-3BA9-4763-8C7A-604F7CF23FA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08F70B9-8633-4E73-AE69-BCFD1852ACEA}">
      <dgm:prSet phldrT="[Text]" custT="1"/>
      <dgm:spPr>
        <a:solidFill>
          <a:schemeClr val="accent1"/>
        </a:solidFill>
      </dgm:spPr>
      <dgm:t>
        <a:bodyPr/>
        <a:lstStyle/>
        <a:p>
          <a:r>
            <a:rPr lang="en-US" sz="1200" b="1" dirty="0" smtClean="0"/>
            <a:t>Due Diligence</a:t>
          </a:r>
        </a:p>
        <a:p>
          <a:r>
            <a:rPr lang="ja-JP" altLang="en-US" sz="1200" b="1" dirty="0" smtClean="0"/>
            <a:t>デューディリジェンス</a:t>
          </a:r>
          <a:endParaRPr lang="en-US" sz="1200" b="1" dirty="0"/>
        </a:p>
      </dgm:t>
    </dgm:pt>
    <dgm:pt modelId="{E635B5F6-4213-4450-AD8F-03F5D062C59E}" type="parTrans" cxnId="{7F9DCAEC-8C73-43C9-91E5-464AC4C2FC58}">
      <dgm:prSet/>
      <dgm:spPr/>
      <dgm:t>
        <a:bodyPr/>
        <a:lstStyle/>
        <a:p>
          <a:endParaRPr lang="en-US" sz="1800" b="1"/>
        </a:p>
      </dgm:t>
    </dgm:pt>
    <dgm:pt modelId="{AE11A231-65E9-4887-9AEA-2F039C61E507}" type="sibTrans" cxnId="{7F9DCAEC-8C73-43C9-91E5-464AC4C2FC58}">
      <dgm:prSet custT="1"/>
      <dgm:spPr>
        <a:solidFill>
          <a:schemeClr val="accent1"/>
        </a:solidFill>
      </dgm:spPr>
      <dgm:t>
        <a:bodyPr/>
        <a:lstStyle/>
        <a:p>
          <a:endParaRPr lang="en-US" sz="1100" b="1" dirty="0"/>
        </a:p>
      </dgm:t>
    </dgm:pt>
    <dgm:pt modelId="{4211B68B-BDCE-40F8-9BE5-A60DF3DED9EA}">
      <dgm:prSet phldrT="[Text]" custT="1"/>
      <dgm:spPr/>
      <dgm:t>
        <a:bodyPr/>
        <a:lstStyle/>
        <a:p>
          <a:r>
            <a:rPr lang="en-US" sz="1200" b="1" dirty="0" smtClean="0">
              <a:latin typeface="+mj-lt"/>
            </a:rPr>
            <a:t>Bridging Valuation Gaps</a:t>
          </a:r>
        </a:p>
        <a:p>
          <a:r>
            <a:rPr lang="ja-JP" altLang="en-US" sz="1200" b="1" dirty="0" smtClean="0">
              <a:latin typeface="+mj-lt"/>
            </a:rPr>
            <a:t>バリエーション・ギャップの解消</a:t>
          </a:r>
          <a:endParaRPr lang="en-US" sz="1200" b="1" dirty="0"/>
        </a:p>
      </dgm:t>
    </dgm:pt>
    <dgm:pt modelId="{3326F1A5-EB81-4569-8B20-F57E28082E5E}" type="parTrans" cxnId="{A3E66C2C-E6BE-40EE-8124-21A7EC9F8802}">
      <dgm:prSet/>
      <dgm:spPr/>
      <dgm:t>
        <a:bodyPr/>
        <a:lstStyle/>
        <a:p>
          <a:endParaRPr lang="en-US" sz="1800" b="1"/>
        </a:p>
      </dgm:t>
    </dgm:pt>
    <dgm:pt modelId="{C3E9E60F-5F9F-41F9-96E9-CB40A036098D}" type="sibTrans" cxnId="{A3E66C2C-E6BE-40EE-8124-21A7EC9F8802}">
      <dgm:prSet custT="1"/>
      <dgm:spPr/>
      <dgm:t>
        <a:bodyPr/>
        <a:lstStyle/>
        <a:p>
          <a:endParaRPr lang="en-US" sz="1100" b="1" dirty="0"/>
        </a:p>
      </dgm:t>
    </dgm:pt>
    <dgm:pt modelId="{31D878E2-69A8-49FF-BD77-25BD9A9ECC3E}">
      <dgm:prSet phldrT="[Text]" custT="1"/>
      <dgm:spPr/>
      <dgm:t>
        <a:bodyPr/>
        <a:lstStyle/>
        <a:p>
          <a:r>
            <a:rPr lang="en-US" sz="1200" b="1" dirty="0" smtClean="0">
              <a:latin typeface="+mj-lt"/>
            </a:rPr>
            <a:t>Reps / Interim Period Covenants</a:t>
          </a:r>
        </a:p>
        <a:p>
          <a:r>
            <a:rPr lang="ja-JP" altLang="en-US" sz="1200" b="1" dirty="0" smtClean="0"/>
            <a:t>表明保証と中間期誓約条項</a:t>
          </a:r>
          <a:endParaRPr lang="en-US" sz="1200" b="1" dirty="0"/>
        </a:p>
      </dgm:t>
    </dgm:pt>
    <dgm:pt modelId="{BE909315-92E2-4575-8D7F-B22BC6C8022F}" type="parTrans" cxnId="{32B14592-21EA-4641-A59F-2E6102AF8EF1}">
      <dgm:prSet/>
      <dgm:spPr/>
      <dgm:t>
        <a:bodyPr/>
        <a:lstStyle/>
        <a:p>
          <a:endParaRPr lang="en-US" sz="1800" b="1"/>
        </a:p>
      </dgm:t>
    </dgm:pt>
    <dgm:pt modelId="{F2B98AB5-EFDB-4715-839A-9952565FE2E1}" type="sibTrans" cxnId="{32B14592-21EA-4641-A59F-2E6102AF8EF1}">
      <dgm:prSet custT="1"/>
      <dgm:spPr/>
      <dgm:t>
        <a:bodyPr/>
        <a:lstStyle/>
        <a:p>
          <a:endParaRPr lang="en-US" sz="1100" b="1" dirty="0"/>
        </a:p>
      </dgm:t>
    </dgm:pt>
    <dgm:pt modelId="{28824A49-3F6D-4889-8467-25321E7DB7EF}">
      <dgm:prSet phldrT="[Text]" custT="1"/>
      <dgm:spPr/>
      <dgm:t>
        <a:bodyPr/>
        <a:lstStyle/>
        <a:p>
          <a:r>
            <a:rPr lang="en-US" sz="1200" b="1" dirty="0" smtClean="0">
              <a:latin typeface="+mj-lt"/>
            </a:rPr>
            <a:t>MAE / Closing Conditions</a:t>
          </a:r>
        </a:p>
        <a:p>
          <a:r>
            <a:rPr lang="en-US" altLang="ja-JP" sz="1200" b="1" dirty="0" smtClean="0">
              <a:latin typeface="+mj-lt"/>
            </a:rPr>
            <a:t>MAE</a:t>
          </a:r>
          <a:r>
            <a:rPr lang="ja-JP" altLang="en-US" sz="1200" b="1" dirty="0" smtClean="0">
              <a:latin typeface="+mj-lt"/>
            </a:rPr>
            <a:t>条項とクロージング条件</a:t>
          </a:r>
          <a:endParaRPr lang="en-US" sz="1200" b="1" dirty="0"/>
        </a:p>
      </dgm:t>
    </dgm:pt>
    <dgm:pt modelId="{BBACA8D0-E1A3-47DF-92F3-2CD3EE003ACD}" type="parTrans" cxnId="{7AA3D7B2-2FBE-471B-8290-7B78BF6FE0A5}">
      <dgm:prSet/>
      <dgm:spPr/>
      <dgm:t>
        <a:bodyPr/>
        <a:lstStyle/>
        <a:p>
          <a:endParaRPr lang="en-US" sz="1800" b="1"/>
        </a:p>
      </dgm:t>
    </dgm:pt>
    <dgm:pt modelId="{1F9EEC1C-D1E4-46F6-8AF8-B9ED315939B3}" type="sibTrans" cxnId="{7AA3D7B2-2FBE-471B-8290-7B78BF6FE0A5}">
      <dgm:prSet custT="1"/>
      <dgm:spPr/>
      <dgm:t>
        <a:bodyPr/>
        <a:lstStyle/>
        <a:p>
          <a:endParaRPr lang="en-US" sz="1100" b="1" dirty="0"/>
        </a:p>
      </dgm:t>
    </dgm:pt>
    <dgm:pt modelId="{2DC93318-900A-42BB-8252-FB688D87B66D}">
      <dgm:prSet phldrT="[Text]" custT="1"/>
      <dgm:spPr/>
      <dgm:t>
        <a:bodyPr/>
        <a:lstStyle/>
        <a:p>
          <a:endParaRPr lang="en-US" sz="1200" b="1" dirty="0" smtClean="0">
            <a:latin typeface="+mj-lt"/>
          </a:endParaRPr>
        </a:p>
        <a:p>
          <a:endParaRPr lang="en-US" sz="1200" b="1" dirty="0" smtClean="0">
            <a:latin typeface="+mj-lt"/>
          </a:endParaRPr>
        </a:p>
        <a:p>
          <a:r>
            <a:rPr lang="en-US" sz="1200" b="1" dirty="0" smtClean="0">
              <a:latin typeface="+mj-lt"/>
            </a:rPr>
            <a:t>Regulatory Aspects/ Outside Date</a:t>
          </a:r>
        </a:p>
        <a:p>
          <a:r>
            <a:rPr lang="ja-JP" altLang="en-US" sz="1200" b="1" dirty="0" smtClean="0">
              <a:latin typeface="+mj-lt"/>
            </a:rPr>
            <a:t>規制上の問題点と最終期限</a:t>
          </a:r>
          <a:r>
            <a:rPr lang="en-US" sz="1200" b="1" dirty="0" smtClean="0">
              <a:latin typeface="+mj-lt"/>
            </a:rPr>
            <a:t/>
          </a:r>
          <a:br>
            <a:rPr lang="en-US" sz="1200" b="1" dirty="0" smtClean="0">
              <a:latin typeface="+mj-lt"/>
            </a:rPr>
          </a:br>
          <a:endParaRPr lang="en-US" sz="1200" b="1" dirty="0" smtClean="0">
            <a:latin typeface="+mj-lt"/>
          </a:endParaRPr>
        </a:p>
        <a:p>
          <a:endParaRPr lang="en-US" sz="1200" b="1" dirty="0"/>
        </a:p>
      </dgm:t>
    </dgm:pt>
    <dgm:pt modelId="{29836540-B763-403B-84B6-17E41DC35319}" type="parTrans" cxnId="{4A15244F-1431-4AF5-A099-EF0AF6E20A92}">
      <dgm:prSet/>
      <dgm:spPr/>
      <dgm:t>
        <a:bodyPr/>
        <a:lstStyle/>
        <a:p>
          <a:endParaRPr lang="en-US" sz="1800" b="1"/>
        </a:p>
      </dgm:t>
    </dgm:pt>
    <dgm:pt modelId="{885BA0BA-9F76-4B01-8592-76CE605507B2}" type="sibTrans" cxnId="{4A15244F-1431-4AF5-A099-EF0AF6E20A92}">
      <dgm:prSet custT="1"/>
      <dgm:spPr/>
      <dgm:t>
        <a:bodyPr/>
        <a:lstStyle/>
        <a:p>
          <a:endParaRPr lang="en-US" sz="1100" b="1" dirty="0"/>
        </a:p>
      </dgm:t>
    </dgm:pt>
    <dgm:pt modelId="{A15EDBF9-3618-48AC-B54F-32BAB42CEC90}">
      <dgm:prSet phldrT="[Text]" custT="1"/>
      <dgm:spPr/>
      <dgm:t>
        <a:bodyPr/>
        <a:lstStyle/>
        <a:p>
          <a:r>
            <a:rPr lang="en-US" sz="1200" b="1" dirty="0" smtClean="0"/>
            <a:t>Insurance</a:t>
          </a:r>
        </a:p>
        <a:p>
          <a:r>
            <a:rPr lang="ja-JP" altLang="en-US" sz="1200" b="1" dirty="0" smtClean="0"/>
            <a:t>保険</a:t>
          </a:r>
          <a:endParaRPr lang="en-US" sz="1200" b="1" dirty="0"/>
        </a:p>
      </dgm:t>
    </dgm:pt>
    <dgm:pt modelId="{BB7BDBA9-137B-464D-BE6D-2D53AD0E6E67}" type="parTrans" cxnId="{BFD8AED3-60CB-428C-9F4A-C2F9CB599ABF}">
      <dgm:prSet/>
      <dgm:spPr/>
      <dgm:t>
        <a:bodyPr/>
        <a:lstStyle/>
        <a:p>
          <a:endParaRPr lang="en-US" sz="1800" b="1"/>
        </a:p>
      </dgm:t>
    </dgm:pt>
    <dgm:pt modelId="{7F68DDFB-106F-48E4-BD7D-B2E69CE0213C}" type="sibTrans" cxnId="{BFD8AED3-60CB-428C-9F4A-C2F9CB599ABF}">
      <dgm:prSet custT="1"/>
      <dgm:spPr/>
      <dgm:t>
        <a:bodyPr/>
        <a:lstStyle/>
        <a:p>
          <a:endParaRPr lang="en-US" sz="1100" b="1" dirty="0"/>
        </a:p>
      </dgm:t>
    </dgm:pt>
    <dgm:pt modelId="{58FDF191-6AB8-4819-A31F-D13E115FA4D3}" type="pres">
      <dgm:prSet presAssocID="{4458DCC2-3BA9-4763-8C7A-604F7CF23FAD}" presName="cycle" presStyleCnt="0">
        <dgm:presLayoutVars>
          <dgm:dir/>
          <dgm:resizeHandles val="exact"/>
        </dgm:presLayoutVars>
      </dgm:prSet>
      <dgm:spPr/>
      <dgm:t>
        <a:bodyPr/>
        <a:lstStyle/>
        <a:p>
          <a:endParaRPr lang="en-US"/>
        </a:p>
      </dgm:t>
    </dgm:pt>
    <dgm:pt modelId="{1D377D7B-332D-4413-8DF7-92AC2CEA5B20}" type="pres">
      <dgm:prSet presAssocID="{D08F70B9-8633-4E73-AE69-BCFD1852ACEA}" presName="node" presStyleLbl="node1" presStyleIdx="0" presStyleCnt="6" custScaleX="118960" custScaleY="118960">
        <dgm:presLayoutVars>
          <dgm:bulletEnabled val="1"/>
        </dgm:presLayoutVars>
      </dgm:prSet>
      <dgm:spPr/>
      <dgm:t>
        <a:bodyPr/>
        <a:lstStyle/>
        <a:p>
          <a:endParaRPr lang="en-US"/>
        </a:p>
      </dgm:t>
    </dgm:pt>
    <dgm:pt modelId="{B4F6EFA3-2301-4BD9-B288-9D9DAEA28E1C}" type="pres">
      <dgm:prSet presAssocID="{AE11A231-65E9-4887-9AEA-2F039C61E507}" presName="sibTrans" presStyleLbl="sibTrans2D1" presStyleIdx="0" presStyleCnt="6"/>
      <dgm:spPr/>
      <dgm:t>
        <a:bodyPr/>
        <a:lstStyle/>
        <a:p>
          <a:endParaRPr lang="en-US"/>
        </a:p>
      </dgm:t>
    </dgm:pt>
    <dgm:pt modelId="{FD53C369-6B1D-42A0-A20C-34D15093C88C}" type="pres">
      <dgm:prSet presAssocID="{AE11A231-65E9-4887-9AEA-2F039C61E507}" presName="connectorText" presStyleLbl="sibTrans2D1" presStyleIdx="0" presStyleCnt="6"/>
      <dgm:spPr/>
      <dgm:t>
        <a:bodyPr/>
        <a:lstStyle/>
        <a:p>
          <a:endParaRPr lang="en-US"/>
        </a:p>
      </dgm:t>
    </dgm:pt>
    <dgm:pt modelId="{2EC7FBE7-2B68-4A07-86D9-276B2F22C427}" type="pres">
      <dgm:prSet presAssocID="{4211B68B-BDCE-40F8-9BE5-A60DF3DED9EA}" presName="node" presStyleLbl="node1" presStyleIdx="1" presStyleCnt="6" custScaleX="118960" custScaleY="118960">
        <dgm:presLayoutVars>
          <dgm:bulletEnabled val="1"/>
        </dgm:presLayoutVars>
      </dgm:prSet>
      <dgm:spPr/>
      <dgm:t>
        <a:bodyPr/>
        <a:lstStyle/>
        <a:p>
          <a:endParaRPr lang="en-US"/>
        </a:p>
      </dgm:t>
    </dgm:pt>
    <dgm:pt modelId="{EF0E483D-68CC-4A2B-9110-6449A13F61F3}" type="pres">
      <dgm:prSet presAssocID="{C3E9E60F-5F9F-41F9-96E9-CB40A036098D}" presName="sibTrans" presStyleLbl="sibTrans2D1" presStyleIdx="1" presStyleCnt="6"/>
      <dgm:spPr/>
      <dgm:t>
        <a:bodyPr/>
        <a:lstStyle/>
        <a:p>
          <a:endParaRPr lang="en-US"/>
        </a:p>
      </dgm:t>
    </dgm:pt>
    <dgm:pt modelId="{6B04206C-5ABF-468E-B533-301DBC1BDAEB}" type="pres">
      <dgm:prSet presAssocID="{C3E9E60F-5F9F-41F9-96E9-CB40A036098D}" presName="connectorText" presStyleLbl="sibTrans2D1" presStyleIdx="1" presStyleCnt="6"/>
      <dgm:spPr/>
      <dgm:t>
        <a:bodyPr/>
        <a:lstStyle/>
        <a:p>
          <a:endParaRPr lang="en-US"/>
        </a:p>
      </dgm:t>
    </dgm:pt>
    <dgm:pt modelId="{F484929E-AE6A-491D-B4D7-4FD3AEDFBF07}" type="pres">
      <dgm:prSet presAssocID="{31D878E2-69A8-49FF-BD77-25BD9A9ECC3E}" presName="node" presStyleLbl="node1" presStyleIdx="2" presStyleCnt="6" custScaleX="118960" custScaleY="118960">
        <dgm:presLayoutVars>
          <dgm:bulletEnabled val="1"/>
        </dgm:presLayoutVars>
      </dgm:prSet>
      <dgm:spPr/>
      <dgm:t>
        <a:bodyPr/>
        <a:lstStyle/>
        <a:p>
          <a:endParaRPr lang="en-US"/>
        </a:p>
      </dgm:t>
    </dgm:pt>
    <dgm:pt modelId="{002755F2-16CC-4B3E-82AE-F12DE96439CC}" type="pres">
      <dgm:prSet presAssocID="{F2B98AB5-EFDB-4715-839A-9952565FE2E1}" presName="sibTrans" presStyleLbl="sibTrans2D1" presStyleIdx="2" presStyleCnt="6"/>
      <dgm:spPr/>
      <dgm:t>
        <a:bodyPr/>
        <a:lstStyle/>
        <a:p>
          <a:endParaRPr lang="en-US"/>
        </a:p>
      </dgm:t>
    </dgm:pt>
    <dgm:pt modelId="{19E1B52C-A8EC-49B2-80C4-65457A0BB80F}" type="pres">
      <dgm:prSet presAssocID="{F2B98AB5-EFDB-4715-839A-9952565FE2E1}" presName="connectorText" presStyleLbl="sibTrans2D1" presStyleIdx="2" presStyleCnt="6"/>
      <dgm:spPr/>
      <dgm:t>
        <a:bodyPr/>
        <a:lstStyle/>
        <a:p>
          <a:endParaRPr lang="en-US"/>
        </a:p>
      </dgm:t>
    </dgm:pt>
    <dgm:pt modelId="{7112078F-0CA0-49D9-90F7-D46DE0E42589}" type="pres">
      <dgm:prSet presAssocID="{28824A49-3F6D-4889-8467-25321E7DB7EF}" presName="node" presStyleLbl="node1" presStyleIdx="3" presStyleCnt="6" custScaleX="118960" custScaleY="118960">
        <dgm:presLayoutVars>
          <dgm:bulletEnabled val="1"/>
        </dgm:presLayoutVars>
      </dgm:prSet>
      <dgm:spPr/>
      <dgm:t>
        <a:bodyPr/>
        <a:lstStyle/>
        <a:p>
          <a:endParaRPr lang="en-US"/>
        </a:p>
      </dgm:t>
    </dgm:pt>
    <dgm:pt modelId="{111FC9C7-5A5D-4661-84D3-50B03F58AF1E}" type="pres">
      <dgm:prSet presAssocID="{1F9EEC1C-D1E4-46F6-8AF8-B9ED315939B3}" presName="sibTrans" presStyleLbl="sibTrans2D1" presStyleIdx="3" presStyleCnt="6"/>
      <dgm:spPr/>
      <dgm:t>
        <a:bodyPr/>
        <a:lstStyle/>
        <a:p>
          <a:endParaRPr lang="en-US"/>
        </a:p>
      </dgm:t>
    </dgm:pt>
    <dgm:pt modelId="{13B4E014-DD9E-4FC7-8B8F-EF9BC51BDA32}" type="pres">
      <dgm:prSet presAssocID="{1F9EEC1C-D1E4-46F6-8AF8-B9ED315939B3}" presName="connectorText" presStyleLbl="sibTrans2D1" presStyleIdx="3" presStyleCnt="6"/>
      <dgm:spPr/>
      <dgm:t>
        <a:bodyPr/>
        <a:lstStyle/>
        <a:p>
          <a:endParaRPr lang="en-US"/>
        </a:p>
      </dgm:t>
    </dgm:pt>
    <dgm:pt modelId="{2F416F22-AB39-44A6-9554-3AB64E95E498}" type="pres">
      <dgm:prSet presAssocID="{2DC93318-900A-42BB-8252-FB688D87B66D}" presName="node" presStyleLbl="node1" presStyleIdx="4" presStyleCnt="6" custScaleX="118960" custScaleY="118960">
        <dgm:presLayoutVars>
          <dgm:bulletEnabled val="1"/>
        </dgm:presLayoutVars>
      </dgm:prSet>
      <dgm:spPr/>
      <dgm:t>
        <a:bodyPr/>
        <a:lstStyle/>
        <a:p>
          <a:endParaRPr lang="en-US"/>
        </a:p>
      </dgm:t>
    </dgm:pt>
    <dgm:pt modelId="{4AD91E84-8548-4871-A1BB-553B44CBFAEF}" type="pres">
      <dgm:prSet presAssocID="{885BA0BA-9F76-4B01-8592-76CE605507B2}" presName="sibTrans" presStyleLbl="sibTrans2D1" presStyleIdx="4" presStyleCnt="6"/>
      <dgm:spPr/>
      <dgm:t>
        <a:bodyPr/>
        <a:lstStyle/>
        <a:p>
          <a:endParaRPr lang="en-US"/>
        </a:p>
      </dgm:t>
    </dgm:pt>
    <dgm:pt modelId="{CEA9B4A4-0528-4584-AAF0-897C917107EA}" type="pres">
      <dgm:prSet presAssocID="{885BA0BA-9F76-4B01-8592-76CE605507B2}" presName="connectorText" presStyleLbl="sibTrans2D1" presStyleIdx="4" presStyleCnt="6"/>
      <dgm:spPr/>
      <dgm:t>
        <a:bodyPr/>
        <a:lstStyle/>
        <a:p>
          <a:endParaRPr lang="en-US"/>
        </a:p>
      </dgm:t>
    </dgm:pt>
    <dgm:pt modelId="{8DB1AE1E-0417-451B-AA53-41051642BFD9}" type="pres">
      <dgm:prSet presAssocID="{A15EDBF9-3618-48AC-B54F-32BAB42CEC90}" presName="node" presStyleLbl="node1" presStyleIdx="5" presStyleCnt="6" custScaleX="118960" custScaleY="118960">
        <dgm:presLayoutVars>
          <dgm:bulletEnabled val="1"/>
        </dgm:presLayoutVars>
      </dgm:prSet>
      <dgm:spPr/>
      <dgm:t>
        <a:bodyPr/>
        <a:lstStyle/>
        <a:p>
          <a:endParaRPr lang="en-US"/>
        </a:p>
      </dgm:t>
    </dgm:pt>
    <dgm:pt modelId="{B6F81C20-60EE-4DF9-9647-053344EB31C1}" type="pres">
      <dgm:prSet presAssocID="{7F68DDFB-106F-48E4-BD7D-B2E69CE0213C}" presName="sibTrans" presStyleLbl="sibTrans2D1" presStyleIdx="5" presStyleCnt="6"/>
      <dgm:spPr/>
      <dgm:t>
        <a:bodyPr/>
        <a:lstStyle/>
        <a:p>
          <a:endParaRPr lang="en-US"/>
        </a:p>
      </dgm:t>
    </dgm:pt>
    <dgm:pt modelId="{00F4601E-A66F-43F0-A7BF-B5668C735A72}" type="pres">
      <dgm:prSet presAssocID="{7F68DDFB-106F-48E4-BD7D-B2E69CE0213C}" presName="connectorText" presStyleLbl="sibTrans2D1" presStyleIdx="5" presStyleCnt="6"/>
      <dgm:spPr/>
      <dgm:t>
        <a:bodyPr/>
        <a:lstStyle/>
        <a:p>
          <a:endParaRPr lang="en-US"/>
        </a:p>
      </dgm:t>
    </dgm:pt>
  </dgm:ptLst>
  <dgm:cxnLst>
    <dgm:cxn modelId="{ADF42B19-B96C-4D2F-A94E-BC9E696976E0}" type="presOf" srcId="{1F9EEC1C-D1E4-46F6-8AF8-B9ED315939B3}" destId="{111FC9C7-5A5D-4661-84D3-50B03F58AF1E}" srcOrd="0" destOrd="0" presId="urn:microsoft.com/office/officeart/2005/8/layout/cycle2"/>
    <dgm:cxn modelId="{7F9DCAEC-8C73-43C9-91E5-464AC4C2FC58}" srcId="{4458DCC2-3BA9-4763-8C7A-604F7CF23FAD}" destId="{D08F70B9-8633-4E73-AE69-BCFD1852ACEA}" srcOrd="0" destOrd="0" parTransId="{E635B5F6-4213-4450-AD8F-03F5D062C59E}" sibTransId="{AE11A231-65E9-4887-9AEA-2F039C61E507}"/>
    <dgm:cxn modelId="{9AAE9530-1700-4128-BD67-09C0893F678F}" type="presOf" srcId="{4211B68B-BDCE-40F8-9BE5-A60DF3DED9EA}" destId="{2EC7FBE7-2B68-4A07-86D9-276B2F22C427}" srcOrd="0" destOrd="0" presId="urn:microsoft.com/office/officeart/2005/8/layout/cycle2"/>
    <dgm:cxn modelId="{99311B78-831D-4E27-9B52-592F1977F015}" type="presOf" srcId="{7F68DDFB-106F-48E4-BD7D-B2E69CE0213C}" destId="{00F4601E-A66F-43F0-A7BF-B5668C735A72}" srcOrd="1" destOrd="0" presId="urn:microsoft.com/office/officeart/2005/8/layout/cycle2"/>
    <dgm:cxn modelId="{5C9D12AC-4D22-4CFF-B9AC-9DE5243F15F1}" type="presOf" srcId="{C3E9E60F-5F9F-41F9-96E9-CB40A036098D}" destId="{6B04206C-5ABF-468E-B533-301DBC1BDAEB}" srcOrd="1" destOrd="0" presId="urn:microsoft.com/office/officeart/2005/8/layout/cycle2"/>
    <dgm:cxn modelId="{8A969391-B189-408C-8648-CA749288213A}" type="presOf" srcId="{A15EDBF9-3618-48AC-B54F-32BAB42CEC90}" destId="{8DB1AE1E-0417-451B-AA53-41051642BFD9}" srcOrd="0" destOrd="0" presId="urn:microsoft.com/office/officeart/2005/8/layout/cycle2"/>
    <dgm:cxn modelId="{643C9EE5-210E-4EDF-B547-C874822B962D}" type="presOf" srcId="{7F68DDFB-106F-48E4-BD7D-B2E69CE0213C}" destId="{B6F81C20-60EE-4DF9-9647-053344EB31C1}" srcOrd="0" destOrd="0" presId="urn:microsoft.com/office/officeart/2005/8/layout/cycle2"/>
    <dgm:cxn modelId="{32B14592-21EA-4641-A59F-2E6102AF8EF1}" srcId="{4458DCC2-3BA9-4763-8C7A-604F7CF23FAD}" destId="{31D878E2-69A8-49FF-BD77-25BD9A9ECC3E}" srcOrd="2" destOrd="0" parTransId="{BE909315-92E2-4575-8D7F-B22BC6C8022F}" sibTransId="{F2B98AB5-EFDB-4715-839A-9952565FE2E1}"/>
    <dgm:cxn modelId="{7EBB59F4-1F9A-48EF-8631-AA5D1C5B37E5}" type="presOf" srcId="{AE11A231-65E9-4887-9AEA-2F039C61E507}" destId="{B4F6EFA3-2301-4BD9-B288-9D9DAEA28E1C}" srcOrd="0" destOrd="0" presId="urn:microsoft.com/office/officeart/2005/8/layout/cycle2"/>
    <dgm:cxn modelId="{4A15244F-1431-4AF5-A099-EF0AF6E20A92}" srcId="{4458DCC2-3BA9-4763-8C7A-604F7CF23FAD}" destId="{2DC93318-900A-42BB-8252-FB688D87B66D}" srcOrd="4" destOrd="0" parTransId="{29836540-B763-403B-84B6-17E41DC35319}" sibTransId="{885BA0BA-9F76-4B01-8592-76CE605507B2}"/>
    <dgm:cxn modelId="{7AA3D7B2-2FBE-471B-8290-7B78BF6FE0A5}" srcId="{4458DCC2-3BA9-4763-8C7A-604F7CF23FAD}" destId="{28824A49-3F6D-4889-8467-25321E7DB7EF}" srcOrd="3" destOrd="0" parTransId="{BBACA8D0-E1A3-47DF-92F3-2CD3EE003ACD}" sibTransId="{1F9EEC1C-D1E4-46F6-8AF8-B9ED315939B3}"/>
    <dgm:cxn modelId="{E31D3BD0-E81F-4F09-A1F6-7C7A7DE5A3B3}" type="presOf" srcId="{D08F70B9-8633-4E73-AE69-BCFD1852ACEA}" destId="{1D377D7B-332D-4413-8DF7-92AC2CEA5B20}" srcOrd="0" destOrd="0" presId="urn:microsoft.com/office/officeart/2005/8/layout/cycle2"/>
    <dgm:cxn modelId="{ADCDDE44-5BA6-475A-8715-00D641A1F5D9}" type="presOf" srcId="{1F9EEC1C-D1E4-46F6-8AF8-B9ED315939B3}" destId="{13B4E014-DD9E-4FC7-8B8F-EF9BC51BDA32}" srcOrd="1" destOrd="0" presId="urn:microsoft.com/office/officeart/2005/8/layout/cycle2"/>
    <dgm:cxn modelId="{DF49C6A5-7917-4852-BA09-FC4C1B155598}" type="presOf" srcId="{C3E9E60F-5F9F-41F9-96E9-CB40A036098D}" destId="{EF0E483D-68CC-4A2B-9110-6449A13F61F3}" srcOrd="0" destOrd="0" presId="urn:microsoft.com/office/officeart/2005/8/layout/cycle2"/>
    <dgm:cxn modelId="{BFD8AED3-60CB-428C-9F4A-C2F9CB599ABF}" srcId="{4458DCC2-3BA9-4763-8C7A-604F7CF23FAD}" destId="{A15EDBF9-3618-48AC-B54F-32BAB42CEC90}" srcOrd="5" destOrd="0" parTransId="{BB7BDBA9-137B-464D-BE6D-2D53AD0E6E67}" sibTransId="{7F68DDFB-106F-48E4-BD7D-B2E69CE0213C}"/>
    <dgm:cxn modelId="{5E1D7E9C-2451-4FCA-8186-6660B4A0B60E}" type="presOf" srcId="{2DC93318-900A-42BB-8252-FB688D87B66D}" destId="{2F416F22-AB39-44A6-9554-3AB64E95E498}" srcOrd="0" destOrd="0" presId="urn:microsoft.com/office/officeart/2005/8/layout/cycle2"/>
    <dgm:cxn modelId="{C756A404-387F-4004-AF88-4E0A3E5F6EDE}" type="presOf" srcId="{885BA0BA-9F76-4B01-8592-76CE605507B2}" destId="{4AD91E84-8548-4871-A1BB-553B44CBFAEF}" srcOrd="0" destOrd="0" presId="urn:microsoft.com/office/officeart/2005/8/layout/cycle2"/>
    <dgm:cxn modelId="{2600873C-D119-4FC0-930E-B1D236EF3A3C}" type="presOf" srcId="{4458DCC2-3BA9-4763-8C7A-604F7CF23FAD}" destId="{58FDF191-6AB8-4819-A31F-D13E115FA4D3}" srcOrd="0" destOrd="0" presId="urn:microsoft.com/office/officeart/2005/8/layout/cycle2"/>
    <dgm:cxn modelId="{BFB9C4E3-CB2C-49A6-91DD-47EBB82ACBEE}" type="presOf" srcId="{F2B98AB5-EFDB-4715-839A-9952565FE2E1}" destId="{19E1B52C-A8EC-49B2-80C4-65457A0BB80F}" srcOrd="1" destOrd="0" presId="urn:microsoft.com/office/officeart/2005/8/layout/cycle2"/>
    <dgm:cxn modelId="{335FF6DE-CC03-4754-882E-D6C34B6E5E12}" type="presOf" srcId="{AE11A231-65E9-4887-9AEA-2F039C61E507}" destId="{FD53C369-6B1D-42A0-A20C-34D15093C88C}" srcOrd="1" destOrd="0" presId="urn:microsoft.com/office/officeart/2005/8/layout/cycle2"/>
    <dgm:cxn modelId="{A213897A-934C-488E-9054-ACD9BEFB1069}" type="presOf" srcId="{31D878E2-69A8-49FF-BD77-25BD9A9ECC3E}" destId="{F484929E-AE6A-491D-B4D7-4FD3AEDFBF07}" srcOrd="0" destOrd="0" presId="urn:microsoft.com/office/officeart/2005/8/layout/cycle2"/>
    <dgm:cxn modelId="{A3E66C2C-E6BE-40EE-8124-21A7EC9F8802}" srcId="{4458DCC2-3BA9-4763-8C7A-604F7CF23FAD}" destId="{4211B68B-BDCE-40F8-9BE5-A60DF3DED9EA}" srcOrd="1" destOrd="0" parTransId="{3326F1A5-EB81-4569-8B20-F57E28082E5E}" sibTransId="{C3E9E60F-5F9F-41F9-96E9-CB40A036098D}"/>
    <dgm:cxn modelId="{4B3FB563-64C2-478B-8FFB-5C09F8A7D2E8}" type="presOf" srcId="{885BA0BA-9F76-4B01-8592-76CE605507B2}" destId="{CEA9B4A4-0528-4584-AAF0-897C917107EA}" srcOrd="1" destOrd="0" presId="urn:microsoft.com/office/officeart/2005/8/layout/cycle2"/>
    <dgm:cxn modelId="{3B56CA38-C84B-4FE8-A18B-4814D9EBFE5D}" type="presOf" srcId="{28824A49-3F6D-4889-8467-25321E7DB7EF}" destId="{7112078F-0CA0-49D9-90F7-D46DE0E42589}" srcOrd="0" destOrd="0" presId="urn:microsoft.com/office/officeart/2005/8/layout/cycle2"/>
    <dgm:cxn modelId="{3D002841-383A-46DC-AFD0-C3DE0B934CBE}" type="presOf" srcId="{F2B98AB5-EFDB-4715-839A-9952565FE2E1}" destId="{002755F2-16CC-4B3E-82AE-F12DE96439CC}" srcOrd="0" destOrd="0" presId="urn:microsoft.com/office/officeart/2005/8/layout/cycle2"/>
    <dgm:cxn modelId="{9D3E9815-6ACA-41CF-BB05-78F36EDD6134}" type="presParOf" srcId="{58FDF191-6AB8-4819-A31F-D13E115FA4D3}" destId="{1D377D7B-332D-4413-8DF7-92AC2CEA5B20}" srcOrd="0" destOrd="0" presId="urn:microsoft.com/office/officeart/2005/8/layout/cycle2"/>
    <dgm:cxn modelId="{0A2A9C21-DBEB-411B-AA6F-EF9C1BFF498E}" type="presParOf" srcId="{58FDF191-6AB8-4819-A31F-D13E115FA4D3}" destId="{B4F6EFA3-2301-4BD9-B288-9D9DAEA28E1C}" srcOrd="1" destOrd="0" presId="urn:microsoft.com/office/officeart/2005/8/layout/cycle2"/>
    <dgm:cxn modelId="{EAA3E917-2FD3-4C82-9436-AA5009161197}" type="presParOf" srcId="{B4F6EFA3-2301-4BD9-B288-9D9DAEA28E1C}" destId="{FD53C369-6B1D-42A0-A20C-34D15093C88C}" srcOrd="0" destOrd="0" presId="urn:microsoft.com/office/officeart/2005/8/layout/cycle2"/>
    <dgm:cxn modelId="{D4478808-9086-40BA-8A78-EEE019115F3B}" type="presParOf" srcId="{58FDF191-6AB8-4819-A31F-D13E115FA4D3}" destId="{2EC7FBE7-2B68-4A07-86D9-276B2F22C427}" srcOrd="2" destOrd="0" presId="urn:microsoft.com/office/officeart/2005/8/layout/cycle2"/>
    <dgm:cxn modelId="{F066530A-0346-4876-A619-1A86A3E96DF5}" type="presParOf" srcId="{58FDF191-6AB8-4819-A31F-D13E115FA4D3}" destId="{EF0E483D-68CC-4A2B-9110-6449A13F61F3}" srcOrd="3" destOrd="0" presId="urn:microsoft.com/office/officeart/2005/8/layout/cycle2"/>
    <dgm:cxn modelId="{A2AC6900-59DD-429B-ADEE-BC12C8943102}" type="presParOf" srcId="{EF0E483D-68CC-4A2B-9110-6449A13F61F3}" destId="{6B04206C-5ABF-468E-B533-301DBC1BDAEB}" srcOrd="0" destOrd="0" presId="urn:microsoft.com/office/officeart/2005/8/layout/cycle2"/>
    <dgm:cxn modelId="{5C5AEC22-5A3F-4F04-81B2-EB1E18F63D3F}" type="presParOf" srcId="{58FDF191-6AB8-4819-A31F-D13E115FA4D3}" destId="{F484929E-AE6A-491D-B4D7-4FD3AEDFBF07}" srcOrd="4" destOrd="0" presId="urn:microsoft.com/office/officeart/2005/8/layout/cycle2"/>
    <dgm:cxn modelId="{61E028AE-A7E0-4071-ADD1-F41B96A5D373}" type="presParOf" srcId="{58FDF191-6AB8-4819-A31F-D13E115FA4D3}" destId="{002755F2-16CC-4B3E-82AE-F12DE96439CC}" srcOrd="5" destOrd="0" presId="urn:microsoft.com/office/officeart/2005/8/layout/cycle2"/>
    <dgm:cxn modelId="{A4113F09-C7AE-45F5-AEB2-BD314535CC42}" type="presParOf" srcId="{002755F2-16CC-4B3E-82AE-F12DE96439CC}" destId="{19E1B52C-A8EC-49B2-80C4-65457A0BB80F}" srcOrd="0" destOrd="0" presId="urn:microsoft.com/office/officeart/2005/8/layout/cycle2"/>
    <dgm:cxn modelId="{1C1218D7-363A-4BFB-A89B-C89803CD8DD9}" type="presParOf" srcId="{58FDF191-6AB8-4819-A31F-D13E115FA4D3}" destId="{7112078F-0CA0-49D9-90F7-D46DE0E42589}" srcOrd="6" destOrd="0" presId="urn:microsoft.com/office/officeart/2005/8/layout/cycle2"/>
    <dgm:cxn modelId="{D5561EB4-C0FC-4761-9BFC-12C381441575}" type="presParOf" srcId="{58FDF191-6AB8-4819-A31F-D13E115FA4D3}" destId="{111FC9C7-5A5D-4661-84D3-50B03F58AF1E}" srcOrd="7" destOrd="0" presId="urn:microsoft.com/office/officeart/2005/8/layout/cycle2"/>
    <dgm:cxn modelId="{9427F808-ED90-48CA-9BA5-DB55B35DAAE3}" type="presParOf" srcId="{111FC9C7-5A5D-4661-84D3-50B03F58AF1E}" destId="{13B4E014-DD9E-4FC7-8B8F-EF9BC51BDA32}" srcOrd="0" destOrd="0" presId="urn:microsoft.com/office/officeart/2005/8/layout/cycle2"/>
    <dgm:cxn modelId="{016D94D4-2C75-4D33-8A41-EFDE10D2D1A8}" type="presParOf" srcId="{58FDF191-6AB8-4819-A31F-D13E115FA4D3}" destId="{2F416F22-AB39-44A6-9554-3AB64E95E498}" srcOrd="8" destOrd="0" presId="urn:microsoft.com/office/officeart/2005/8/layout/cycle2"/>
    <dgm:cxn modelId="{9FFCFF2D-853E-4CD8-BC7B-91A7461583CF}" type="presParOf" srcId="{58FDF191-6AB8-4819-A31F-D13E115FA4D3}" destId="{4AD91E84-8548-4871-A1BB-553B44CBFAEF}" srcOrd="9" destOrd="0" presId="urn:microsoft.com/office/officeart/2005/8/layout/cycle2"/>
    <dgm:cxn modelId="{D5DE33F3-8ABF-44AB-AB03-E2B965CC6125}" type="presParOf" srcId="{4AD91E84-8548-4871-A1BB-553B44CBFAEF}" destId="{CEA9B4A4-0528-4584-AAF0-897C917107EA}" srcOrd="0" destOrd="0" presId="urn:microsoft.com/office/officeart/2005/8/layout/cycle2"/>
    <dgm:cxn modelId="{B92370EE-D19B-42D0-A641-93FA018D0DFA}" type="presParOf" srcId="{58FDF191-6AB8-4819-A31F-D13E115FA4D3}" destId="{8DB1AE1E-0417-451B-AA53-41051642BFD9}" srcOrd="10" destOrd="0" presId="urn:microsoft.com/office/officeart/2005/8/layout/cycle2"/>
    <dgm:cxn modelId="{0F1E562F-FBAB-4D01-8706-28A6BB21DC22}" type="presParOf" srcId="{58FDF191-6AB8-4819-A31F-D13E115FA4D3}" destId="{B6F81C20-60EE-4DF9-9647-053344EB31C1}" srcOrd="11" destOrd="0" presId="urn:microsoft.com/office/officeart/2005/8/layout/cycle2"/>
    <dgm:cxn modelId="{804E228F-6FF6-4AC3-A72B-16F57D563D01}" type="presParOf" srcId="{B6F81C20-60EE-4DF9-9647-053344EB31C1}" destId="{00F4601E-A66F-43F0-A7BF-B5668C735A7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848DD-5DB8-4A65-97A6-B465C16D487C}"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99336247-3C31-431B-98F4-C0439B5BEF85}">
      <dgm:prSet phldrT="[Text]" custT="1"/>
      <dgm:spPr>
        <a:ln w="19050">
          <a:solidFill>
            <a:schemeClr val="accent4">
              <a:lumMod val="40000"/>
              <a:lumOff val="60000"/>
            </a:schemeClr>
          </a:solidFill>
        </a:ln>
      </dgm:spPr>
      <dgm:t>
        <a:bodyPr/>
        <a:lstStyle/>
        <a:p>
          <a:r>
            <a:rPr lang="en-US" sz="1600" dirty="0" smtClean="0"/>
            <a:t>  Expect delays in completing merger notification process  </a:t>
          </a:r>
          <a:br>
            <a:rPr lang="en-US" sz="1600" dirty="0" smtClean="0"/>
          </a:br>
          <a:r>
            <a:rPr lang="en-US" sz="1600" dirty="0" smtClean="0"/>
            <a:t>  </a:t>
          </a:r>
          <a:r>
            <a:rPr lang="ja-JP" altLang="en-US" sz="1600" dirty="0" smtClean="0"/>
            <a:t>合併届出手続きの完了の遅延を予測</a:t>
          </a:r>
          <a:endParaRPr lang="en-US" sz="1600" dirty="0" smtClean="0"/>
        </a:p>
      </dgm:t>
    </dgm:pt>
    <dgm:pt modelId="{D0A84702-E586-4289-8B70-1C0A198DF189}" type="parTrans" cxnId="{CD3F374A-27ED-4DC7-8292-06412B00068D}">
      <dgm:prSet/>
      <dgm:spPr/>
      <dgm:t>
        <a:bodyPr/>
        <a:lstStyle/>
        <a:p>
          <a:endParaRPr lang="en-US"/>
        </a:p>
      </dgm:t>
    </dgm:pt>
    <dgm:pt modelId="{6544CDE8-DF87-41C0-8711-4698CFAC2EFD}" type="sibTrans" cxnId="{CD3F374A-27ED-4DC7-8292-06412B00068D}">
      <dgm:prSet/>
      <dgm:spPr>
        <a:solidFill>
          <a:schemeClr val="accent4">
            <a:lumMod val="60000"/>
            <a:lumOff val="40000"/>
            <a:alpha val="90000"/>
          </a:schemeClr>
        </a:solidFill>
      </dgm:spPr>
      <dgm:t>
        <a:bodyPr/>
        <a:lstStyle/>
        <a:p>
          <a:endParaRPr lang="en-US"/>
        </a:p>
      </dgm:t>
    </dgm:pt>
    <dgm:pt modelId="{FAAF3322-B432-427F-9F65-49D4B3496804}">
      <dgm:prSet phldrT="[Text]" custT="1"/>
      <dgm:spPr>
        <a:ln w="19050">
          <a:solidFill>
            <a:schemeClr val="accent4">
              <a:lumMod val="75000"/>
            </a:schemeClr>
          </a:solidFill>
        </a:ln>
      </dgm:spPr>
      <dgm:t>
        <a:bodyPr/>
        <a:lstStyle/>
        <a:p>
          <a:r>
            <a:rPr lang="en-US" sz="1600" dirty="0" smtClean="0"/>
            <a:t>  Expect delays in receiving clearance</a:t>
          </a:r>
          <a:r>
            <a:rPr lang="ja-JP" altLang="en-US" sz="1600" dirty="0" smtClean="0"/>
            <a:t>　クリアランス取得の遅延を予測</a:t>
          </a:r>
          <a:endParaRPr lang="en-US" sz="1600" dirty="0" smtClean="0"/>
        </a:p>
        <a:p>
          <a:r>
            <a:rPr lang="en-US" sz="1600" dirty="0" smtClean="0"/>
            <a:t>  - Pulling and refiling may be necessary if EC has difficulty</a:t>
          </a:r>
          <a:br>
            <a:rPr lang="en-US" sz="1600" dirty="0" smtClean="0"/>
          </a:br>
          <a:r>
            <a:rPr lang="en-US" sz="1600" dirty="0" smtClean="0"/>
            <a:t>    performing market testing </a:t>
          </a:r>
          <a:br>
            <a:rPr lang="en-US" sz="1600" dirty="0" smtClean="0"/>
          </a:br>
          <a:r>
            <a:rPr lang="en-US" sz="1600" dirty="0" smtClean="0"/>
            <a:t>    </a:t>
          </a:r>
          <a:r>
            <a:rPr lang="ja-JP" altLang="en-US" sz="1600" dirty="0" smtClean="0"/>
            <a:t>欧州委員会による市場調査が困難な場合、撤回と再届出が必要になる</a:t>
          </a:r>
          <a:r>
            <a:rPr lang="en-US" altLang="ja-JP" sz="1600" dirty="0" smtClean="0"/>
            <a:t/>
          </a:r>
          <a:br>
            <a:rPr lang="en-US" altLang="ja-JP" sz="1600" dirty="0" smtClean="0"/>
          </a:br>
          <a:r>
            <a:rPr lang="en-US" altLang="ja-JP" sz="1600" dirty="0" smtClean="0"/>
            <a:t>    </a:t>
          </a:r>
          <a:r>
            <a:rPr lang="ja-JP" altLang="en-US" sz="1600" dirty="0" smtClean="0"/>
            <a:t>可能性</a:t>
          </a:r>
          <a:r>
            <a:rPr lang="en-US" sz="1600" dirty="0" smtClean="0"/>
            <a:t/>
          </a:r>
          <a:br>
            <a:rPr lang="en-US" sz="1600" dirty="0" smtClean="0"/>
          </a:br>
          <a:r>
            <a:rPr lang="en-US" sz="1600" dirty="0" smtClean="0"/>
            <a:t>  - Suspension of reviews likely for difficult transactions</a:t>
          </a:r>
          <a:r>
            <a:rPr lang="ja-JP" altLang="en-US" sz="1600" dirty="0" smtClean="0"/>
            <a:t>　</a:t>
          </a:r>
          <a:r>
            <a:rPr lang="en-US" altLang="ja-JP" sz="1600" dirty="0" smtClean="0"/>
            <a:t/>
          </a:r>
          <a:br>
            <a:rPr lang="en-US" altLang="ja-JP" sz="1600" dirty="0" smtClean="0"/>
          </a:br>
          <a:r>
            <a:rPr lang="en-US" altLang="ja-JP" sz="1600" dirty="0" smtClean="0"/>
            <a:t>    </a:t>
          </a:r>
          <a:r>
            <a:rPr lang="ja-JP" altLang="en-US" sz="1600" dirty="0" smtClean="0"/>
            <a:t>複雑な取引については審査が一時停止となる可能性</a:t>
          </a:r>
          <a:endParaRPr lang="en-US" sz="1600" dirty="0"/>
        </a:p>
      </dgm:t>
    </dgm:pt>
    <dgm:pt modelId="{978ED6AB-EE18-40D1-98F8-2ED2EC7D623E}" type="parTrans" cxnId="{E6588EFD-02DF-4B1A-B0CD-C49F3C8EE48B}">
      <dgm:prSet/>
      <dgm:spPr/>
      <dgm:t>
        <a:bodyPr/>
        <a:lstStyle/>
        <a:p>
          <a:endParaRPr lang="en-US"/>
        </a:p>
      </dgm:t>
    </dgm:pt>
    <dgm:pt modelId="{F2400E17-FE9B-420D-B6E7-258E2D314B88}" type="sibTrans" cxnId="{E6588EFD-02DF-4B1A-B0CD-C49F3C8EE48B}">
      <dgm:prSet/>
      <dgm:spPr>
        <a:solidFill>
          <a:schemeClr val="accent4">
            <a:lumMod val="75000"/>
            <a:alpha val="90000"/>
          </a:schemeClr>
        </a:solidFill>
      </dgm:spPr>
      <dgm:t>
        <a:bodyPr/>
        <a:lstStyle/>
        <a:p>
          <a:endParaRPr lang="en-US"/>
        </a:p>
      </dgm:t>
    </dgm:pt>
    <dgm:pt modelId="{14CC8EE6-0E27-4A7C-ACB3-2510366DA873}">
      <dgm:prSet phldrT="[Text]" custT="1"/>
      <dgm:spPr>
        <a:ln w="28575">
          <a:solidFill>
            <a:schemeClr val="accent4">
              <a:lumMod val="50000"/>
            </a:schemeClr>
          </a:solidFill>
        </a:ln>
      </dgm:spPr>
      <dgm:t>
        <a:bodyPr/>
        <a:lstStyle/>
        <a:p>
          <a:r>
            <a:rPr lang="en-US" sz="1400" dirty="0" smtClean="0"/>
            <a:t>  </a:t>
          </a:r>
          <a:r>
            <a:rPr lang="en-US" sz="1600" dirty="0" smtClean="0"/>
            <a:t>Preparation critical</a:t>
          </a:r>
          <a:r>
            <a:rPr lang="ja-JP" altLang="en-US" sz="1600" dirty="0" smtClean="0"/>
            <a:t>　準備が非常に重要に</a:t>
          </a:r>
          <a:r>
            <a:rPr lang="en-US" sz="1600" dirty="0" smtClean="0"/>
            <a:t/>
          </a:r>
          <a:br>
            <a:rPr lang="en-US" sz="1600" dirty="0" smtClean="0"/>
          </a:br>
          <a:r>
            <a:rPr lang="en-US" sz="1600" dirty="0" smtClean="0"/>
            <a:t>  - Transaction agreements should reflect timing delays</a:t>
          </a:r>
          <a:r>
            <a:rPr lang="ja-JP" altLang="en-US" sz="1600" dirty="0" smtClean="0"/>
            <a:t>　</a:t>
          </a:r>
          <a:r>
            <a:rPr lang="en-US" altLang="ja-JP" sz="1600" dirty="0" smtClean="0"/>
            <a:t/>
          </a:r>
          <a:br>
            <a:rPr lang="en-US" altLang="ja-JP" sz="1600" dirty="0" smtClean="0"/>
          </a:br>
          <a:r>
            <a:rPr lang="en-US" altLang="ja-JP" sz="1600" dirty="0" smtClean="0"/>
            <a:t>    </a:t>
          </a:r>
          <a:r>
            <a:rPr lang="ja-JP" altLang="en-US" sz="1600" dirty="0" smtClean="0"/>
            <a:t>取引の契約は時期の遅延を反映した内容とされるべき</a:t>
          </a:r>
          <a:endParaRPr lang="en-US" sz="1600" dirty="0" smtClean="0"/>
        </a:p>
        <a:p>
          <a:r>
            <a:rPr lang="en-US" sz="1600" dirty="0" smtClean="0"/>
            <a:t>  - Engage early and constructively with EC staff</a:t>
          </a:r>
          <a:r>
            <a:rPr lang="ja-JP" altLang="en-US" sz="1600" dirty="0" smtClean="0"/>
            <a:t>　</a:t>
          </a:r>
          <a:r>
            <a:rPr lang="en-US" altLang="ja-JP" sz="1600" dirty="0" smtClean="0"/>
            <a:t/>
          </a:r>
          <a:br>
            <a:rPr lang="en-US" altLang="ja-JP" sz="1600" dirty="0" smtClean="0"/>
          </a:br>
          <a:r>
            <a:rPr lang="en-US" altLang="ja-JP" sz="1600" dirty="0" smtClean="0"/>
            <a:t>     </a:t>
          </a:r>
          <a:r>
            <a:rPr lang="ja-JP" altLang="en-US" sz="1600" dirty="0" smtClean="0"/>
            <a:t>欧州委員会の職員に早期かつ建設的に相談する</a:t>
          </a:r>
          <a:endParaRPr lang="en-US" sz="1600" dirty="0"/>
        </a:p>
      </dgm:t>
    </dgm:pt>
    <dgm:pt modelId="{1CA25052-7508-473F-9A48-43BFCC37DA54}" type="parTrans" cxnId="{D24D01CF-888B-4E1D-9DDA-1EF3142851E7}">
      <dgm:prSet/>
      <dgm:spPr/>
      <dgm:t>
        <a:bodyPr/>
        <a:lstStyle/>
        <a:p>
          <a:endParaRPr lang="en-US"/>
        </a:p>
      </dgm:t>
    </dgm:pt>
    <dgm:pt modelId="{ED96F0A1-E4C5-41BE-8AAC-B8F05EE27C34}" type="sibTrans" cxnId="{D24D01CF-888B-4E1D-9DDA-1EF3142851E7}">
      <dgm:prSet/>
      <dgm:spPr/>
      <dgm:t>
        <a:bodyPr/>
        <a:lstStyle/>
        <a:p>
          <a:endParaRPr lang="en-US"/>
        </a:p>
      </dgm:t>
    </dgm:pt>
    <dgm:pt modelId="{31A17CC3-3915-4D5C-BECA-A4E9E930F010}" type="pres">
      <dgm:prSet presAssocID="{D61848DD-5DB8-4A65-97A6-B465C16D487C}" presName="outerComposite" presStyleCnt="0">
        <dgm:presLayoutVars>
          <dgm:chMax val="5"/>
          <dgm:dir/>
          <dgm:resizeHandles val="exact"/>
        </dgm:presLayoutVars>
      </dgm:prSet>
      <dgm:spPr/>
      <dgm:t>
        <a:bodyPr/>
        <a:lstStyle/>
        <a:p>
          <a:endParaRPr lang="en-US"/>
        </a:p>
      </dgm:t>
    </dgm:pt>
    <dgm:pt modelId="{CA0D14D7-EAD7-4CB2-B955-6ED80696C56C}" type="pres">
      <dgm:prSet presAssocID="{D61848DD-5DB8-4A65-97A6-B465C16D487C}" presName="dummyMaxCanvas" presStyleCnt="0">
        <dgm:presLayoutVars/>
      </dgm:prSet>
      <dgm:spPr/>
    </dgm:pt>
    <dgm:pt modelId="{93A3521A-08AE-4F38-83A0-B2BE9A0CF72C}" type="pres">
      <dgm:prSet presAssocID="{D61848DD-5DB8-4A65-97A6-B465C16D487C}" presName="ThreeNodes_1" presStyleLbl="node1" presStyleIdx="0" presStyleCnt="3" custScaleX="100538" custScaleY="88958">
        <dgm:presLayoutVars>
          <dgm:bulletEnabled val="1"/>
        </dgm:presLayoutVars>
      </dgm:prSet>
      <dgm:spPr/>
      <dgm:t>
        <a:bodyPr/>
        <a:lstStyle/>
        <a:p>
          <a:endParaRPr lang="en-US"/>
        </a:p>
      </dgm:t>
    </dgm:pt>
    <dgm:pt modelId="{692D31C1-2442-4D58-A235-2BA114E4F0F2}" type="pres">
      <dgm:prSet presAssocID="{D61848DD-5DB8-4A65-97A6-B465C16D487C}" presName="ThreeNodes_2" presStyleLbl="node1" presStyleIdx="1" presStyleCnt="3" custScaleX="99869" custScaleY="151475" custLinFactNeighborY="-13982">
        <dgm:presLayoutVars>
          <dgm:bulletEnabled val="1"/>
        </dgm:presLayoutVars>
      </dgm:prSet>
      <dgm:spPr/>
      <dgm:t>
        <a:bodyPr/>
        <a:lstStyle/>
        <a:p>
          <a:endParaRPr lang="en-US"/>
        </a:p>
      </dgm:t>
    </dgm:pt>
    <dgm:pt modelId="{03B1CC5D-707A-4F78-9063-F37E2A09AFBE}" type="pres">
      <dgm:prSet presAssocID="{D61848DD-5DB8-4A65-97A6-B465C16D487C}" presName="ThreeNodes_3" presStyleLbl="node1" presStyleIdx="2" presStyleCnt="3" custScaleY="113354" custLinFactNeighborY="-6840">
        <dgm:presLayoutVars>
          <dgm:bulletEnabled val="1"/>
        </dgm:presLayoutVars>
      </dgm:prSet>
      <dgm:spPr/>
      <dgm:t>
        <a:bodyPr/>
        <a:lstStyle/>
        <a:p>
          <a:endParaRPr lang="en-US"/>
        </a:p>
      </dgm:t>
    </dgm:pt>
    <dgm:pt modelId="{B267FC45-7890-4A05-BB55-99698E568A8D}" type="pres">
      <dgm:prSet presAssocID="{D61848DD-5DB8-4A65-97A6-B465C16D487C}" presName="ThreeConn_1-2" presStyleLbl="fgAccFollowNode1" presStyleIdx="0" presStyleCnt="2" custLinFactNeighborY="-42094">
        <dgm:presLayoutVars>
          <dgm:bulletEnabled val="1"/>
        </dgm:presLayoutVars>
      </dgm:prSet>
      <dgm:spPr/>
      <dgm:t>
        <a:bodyPr/>
        <a:lstStyle/>
        <a:p>
          <a:endParaRPr lang="en-US"/>
        </a:p>
      </dgm:t>
    </dgm:pt>
    <dgm:pt modelId="{09FE7086-7022-433E-9257-0B94FE6CAB9C}" type="pres">
      <dgm:prSet presAssocID="{D61848DD-5DB8-4A65-97A6-B465C16D487C}" presName="ThreeConn_2-3" presStyleLbl="fgAccFollowNode1" presStyleIdx="1" presStyleCnt="2" custLinFactNeighborX="1052" custLinFactNeighborY="9471">
        <dgm:presLayoutVars>
          <dgm:bulletEnabled val="1"/>
        </dgm:presLayoutVars>
      </dgm:prSet>
      <dgm:spPr/>
      <dgm:t>
        <a:bodyPr/>
        <a:lstStyle/>
        <a:p>
          <a:endParaRPr lang="en-US"/>
        </a:p>
      </dgm:t>
    </dgm:pt>
    <dgm:pt modelId="{0244AF75-1F9E-48D4-A7D5-338440844552}" type="pres">
      <dgm:prSet presAssocID="{D61848DD-5DB8-4A65-97A6-B465C16D487C}" presName="ThreeNodes_1_text" presStyleLbl="node1" presStyleIdx="2" presStyleCnt="3">
        <dgm:presLayoutVars>
          <dgm:bulletEnabled val="1"/>
        </dgm:presLayoutVars>
      </dgm:prSet>
      <dgm:spPr/>
      <dgm:t>
        <a:bodyPr/>
        <a:lstStyle/>
        <a:p>
          <a:endParaRPr lang="en-US"/>
        </a:p>
      </dgm:t>
    </dgm:pt>
    <dgm:pt modelId="{8A76A7AE-AACD-4B8D-8A38-1A9443D69DAF}" type="pres">
      <dgm:prSet presAssocID="{D61848DD-5DB8-4A65-97A6-B465C16D487C}" presName="ThreeNodes_2_text" presStyleLbl="node1" presStyleIdx="2" presStyleCnt="3">
        <dgm:presLayoutVars>
          <dgm:bulletEnabled val="1"/>
        </dgm:presLayoutVars>
      </dgm:prSet>
      <dgm:spPr/>
      <dgm:t>
        <a:bodyPr/>
        <a:lstStyle/>
        <a:p>
          <a:endParaRPr lang="en-US"/>
        </a:p>
      </dgm:t>
    </dgm:pt>
    <dgm:pt modelId="{BFC2BCB9-2D2A-4299-83D9-5D780BA39586}" type="pres">
      <dgm:prSet presAssocID="{D61848DD-5DB8-4A65-97A6-B465C16D487C}" presName="ThreeNodes_3_text" presStyleLbl="node1" presStyleIdx="2" presStyleCnt="3">
        <dgm:presLayoutVars>
          <dgm:bulletEnabled val="1"/>
        </dgm:presLayoutVars>
      </dgm:prSet>
      <dgm:spPr/>
      <dgm:t>
        <a:bodyPr/>
        <a:lstStyle/>
        <a:p>
          <a:endParaRPr lang="en-US"/>
        </a:p>
      </dgm:t>
    </dgm:pt>
  </dgm:ptLst>
  <dgm:cxnLst>
    <dgm:cxn modelId="{23ECD5C1-C575-4746-905C-8B16EFD56C68}" type="presOf" srcId="{14CC8EE6-0E27-4A7C-ACB3-2510366DA873}" destId="{03B1CC5D-707A-4F78-9063-F37E2A09AFBE}" srcOrd="0" destOrd="0" presId="urn:microsoft.com/office/officeart/2005/8/layout/vProcess5"/>
    <dgm:cxn modelId="{FC7995A0-9AD1-44E8-986D-50AC771A14FF}" type="presOf" srcId="{D61848DD-5DB8-4A65-97A6-B465C16D487C}" destId="{31A17CC3-3915-4D5C-BECA-A4E9E930F010}" srcOrd="0" destOrd="0" presId="urn:microsoft.com/office/officeart/2005/8/layout/vProcess5"/>
    <dgm:cxn modelId="{23EE9B2A-33E6-4AEE-BE3C-FE9A074047AB}" type="presOf" srcId="{99336247-3C31-431B-98F4-C0439B5BEF85}" destId="{93A3521A-08AE-4F38-83A0-B2BE9A0CF72C}" srcOrd="0" destOrd="0" presId="urn:microsoft.com/office/officeart/2005/8/layout/vProcess5"/>
    <dgm:cxn modelId="{76AB7B13-F7E8-42AF-9CD1-F70F4D1CF0FC}" type="presOf" srcId="{FAAF3322-B432-427F-9F65-49D4B3496804}" destId="{692D31C1-2442-4D58-A235-2BA114E4F0F2}" srcOrd="0" destOrd="0" presId="urn:microsoft.com/office/officeart/2005/8/layout/vProcess5"/>
    <dgm:cxn modelId="{E6588EFD-02DF-4B1A-B0CD-C49F3C8EE48B}" srcId="{D61848DD-5DB8-4A65-97A6-B465C16D487C}" destId="{FAAF3322-B432-427F-9F65-49D4B3496804}" srcOrd="1" destOrd="0" parTransId="{978ED6AB-EE18-40D1-98F8-2ED2EC7D623E}" sibTransId="{F2400E17-FE9B-420D-B6E7-258E2D314B88}"/>
    <dgm:cxn modelId="{39FA28FE-F3D1-4803-8C2E-437C4CD6226A}" type="presOf" srcId="{6544CDE8-DF87-41C0-8711-4698CFAC2EFD}" destId="{B267FC45-7890-4A05-BB55-99698E568A8D}" srcOrd="0" destOrd="0" presId="urn:microsoft.com/office/officeart/2005/8/layout/vProcess5"/>
    <dgm:cxn modelId="{B9E5E94A-5D14-4669-86D0-32950929C415}" type="presOf" srcId="{99336247-3C31-431B-98F4-C0439B5BEF85}" destId="{0244AF75-1F9E-48D4-A7D5-338440844552}" srcOrd="1" destOrd="0" presId="urn:microsoft.com/office/officeart/2005/8/layout/vProcess5"/>
    <dgm:cxn modelId="{55FAC0E4-40F9-4FF1-80AA-586159218662}" type="presOf" srcId="{FAAF3322-B432-427F-9F65-49D4B3496804}" destId="{8A76A7AE-AACD-4B8D-8A38-1A9443D69DAF}" srcOrd="1" destOrd="0" presId="urn:microsoft.com/office/officeart/2005/8/layout/vProcess5"/>
    <dgm:cxn modelId="{D24D01CF-888B-4E1D-9DDA-1EF3142851E7}" srcId="{D61848DD-5DB8-4A65-97A6-B465C16D487C}" destId="{14CC8EE6-0E27-4A7C-ACB3-2510366DA873}" srcOrd="2" destOrd="0" parTransId="{1CA25052-7508-473F-9A48-43BFCC37DA54}" sibTransId="{ED96F0A1-E4C5-41BE-8AAC-B8F05EE27C34}"/>
    <dgm:cxn modelId="{CD3F374A-27ED-4DC7-8292-06412B00068D}" srcId="{D61848DD-5DB8-4A65-97A6-B465C16D487C}" destId="{99336247-3C31-431B-98F4-C0439B5BEF85}" srcOrd="0" destOrd="0" parTransId="{D0A84702-E586-4289-8B70-1C0A198DF189}" sibTransId="{6544CDE8-DF87-41C0-8711-4698CFAC2EFD}"/>
    <dgm:cxn modelId="{F51EEBC7-A6C2-4505-BB42-87F2647BE99C}" type="presOf" srcId="{F2400E17-FE9B-420D-B6E7-258E2D314B88}" destId="{09FE7086-7022-433E-9257-0B94FE6CAB9C}" srcOrd="0" destOrd="0" presId="urn:microsoft.com/office/officeart/2005/8/layout/vProcess5"/>
    <dgm:cxn modelId="{B32C8FA3-B3E9-4844-A90C-0D73E582BAAB}" type="presOf" srcId="{14CC8EE6-0E27-4A7C-ACB3-2510366DA873}" destId="{BFC2BCB9-2D2A-4299-83D9-5D780BA39586}" srcOrd="1" destOrd="0" presId="urn:microsoft.com/office/officeart/2005/8/layout/vProcess5"/>
    <dgm:cxn modelId="{80FB73D6-FD1B-4F7A-9DD4-65F57C1036AB}" type="presParOf" srcId="{31A17CC3-3915-4D5C-BECA-A4E9E930F010}" destId="{CA0D14D7-EAD7-4CB2-B955-6ED80696C56C}" srcOrd="0" destOrd="0" presId="urn:microsoft.com/office/officeart/2005/8/layout/vProcess5"/>
    <dgm:cxn modelId="{777A0E6B-D630-4F9D-8869-F692494A4F3B}" type="presParOf" srcId="{31A17CC3-3915-4D5C-BECA-A4E9E930F010}" destId="{93A3521A-08AE-4F38-83A0-B2BE9A0CF72C}" srcOrd="1" destOrd="0" presId="urn:microsoft.com/office/officeart/2005/8/layout/vProcess5"/>
    <dgm:cxn modelId="{F6FD0422-4723-43F0-AA8B-134D9943A791}" type="presParOf" srcId="{31A17CC3-3915-4D5C-BECA-A4E9E930F010}" destId="{692D31C1-2442-4D58-A235-2BA114E4F0F2}" srcOrd="2" destOrd="0" presId="urn:microsoft.com/office/officeart/2005/8/layout/vProcess5"/>
    <dgm:cxn modelId="{6BA0F388-2CC9-4ECF-A224-CD845EB79D85}" type="presParOf" srcId="{31A17CC3-3915-4D5C-BECA-A4E9E930F010}" destId="{03B1CC5D-707A-4F78-9063-F37E2A09AFBE}" srcOrd="3" destOrd="0" presId="urn:microsoft.com/office/officeart/2005/8/layout/vProcess5"/>
    <dgm:cxn modelId="{37F15902-856A-445F-A780-D8CD034405BE}" type="presParOf" srcId="{31A17CC3-3915-4D5C-BECA-A4E9E930F010}" destId="{B267FC45-7890-4A05-BB55-99698E568A8D}" srcOrd="4" destOrd="0" presId="urn:microsoft.com/office/officeart/2005/8/layout/vProcess5"/>
    <dgm:cxn modelId="{B4051CD7-C69B-4214-99EB-8FACBCFBD4C7}" type="presParOf" srcId="{31A17CC3-3915-4D5C-BECA-A4E9E930F010}" destId="{09FE7086-7022-433E-9257-0B94FE6CAB9C}" srcOrd="5" destOrd="0" presId="urn:microsoft.com/office/officeart/2005/8/layout/vProcess5"/>
    <dgm:cxn modelId="{F8ABBA16-DBFE-42E7-B190-D4CD59035E4E}" type="presParOf" srcId="{31A17CC3-3915-4D5C-BECA-A4E9E930F010}" destId="{0244AF75-1F9E-48D4-A7D5-338440844552}" srcOrd="6" destOrd="0" presId="urn:microsoft.com/office/officeart/2005/8/layout/vProcess5"/>
    <dgm:cxn modelId="{3DC0F037-BE01-46C5-A7CD-F8BB7ECC80D6}" type="presParOf" srcId="{31A17CC3-3915-4D5C-BECA-A4E9E930F010}" destId="{8A76A7AE-AACD-4B8D-8A38-1A9443D69DAF}" srcOrd="7" destOrd="0" presId="urn:microsoft.com/office/officeart/2005/8/layout/vProcess5"/>
    <dgm:cxn modelId="{978EB1B0-5716-4D2A-B6DD-1B7294786773}" type="presParOf" srcId="{31A17CC3-3915-4D5C-BECA-A4E9E930F010}" destId="{BFC2BCB9-2D2A-4299-83D9-5D780BA3958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C3BAC-0F91-4698-9736-A88B67F79A80}" type="doc">
      <dgm:prSet loTypeId="urn:microsoft.com/office/officeart/2009/3/layout/PlusandMinus" loCatId="relationship" qsTypeId="urn:microsoft.com/office/officeart/2005/8/quickstyle/simple1" qsCatId="simple" csTypeId="urn:microsoft.com/office/officeart/2005/8/colors/accent6_2" csCatId="accent6" phldr="1"/>
      <dgm:spPr/>
      <dgm:t>
        <a:bodyPr/>
        <a:lstStyle/>
        <a:p>
          <a:endParaRPr lang="en-US"/>
        </a:p>
      </dgm:t>
    </dgm:pt>
    <dgm:pt modelId="{4033A884-FDD3-4749-BFDA-4F7C3BDFF6D7}">
      <dgm:prSet phldrT="[Text]" custT="1"/>
      <dgm:spPr/>
      <dgm:t>
        <a:bodyPr/>
        <a:lstStyle/>
        <a:p>
          <a:pPr algn="ctr"/>
          <a:r>
            <a:rPr lang="en-US" altLang="en-US" sz="1800" b="1" dirty="0" smtClean="0">
              <a:solidFill>
                <a:schemeClr val="accent2">
                  <a:lumMod val="75000"/>
                </a:schemeClr>
              </a:solidFill>
            </a:rPr>
            <a:t>Good: </a:t>
          </a:r>
          <a:r>
            <a:rPr lang="ja-JP" altLang="en-US" sz="1800" b="1" dirty="0" smtClean="0">
              <a:solidFill>
                <a:schemeClr val="accent2">
                  <a:lumMod val="75000"/>
                </a:schemeClr>
              </a:solidFill>
            </a:rPr>
            <a:t>良い点</a:t>
          </a:r>
          <a:r>
            <a:rPr lang="en-US" altLang="en-US" sz="1800" dirty="0" smtClean="0"/>
            <a:t/>
          </a:r>
          <a:br>
            <a:rPr lang="en-US" altLang="en-US" sz="1800" dirty="0" smtClean="0"/>
          </a:br>
          <a:r>
            <a:rPr lang="en-US" altLang="en-US" sz="1800" dirty="0" smtClean="0"/>
            <a:t>all </a:t>
          </a:r>
          <a:r>
            <a:rPr lang="en-US" altLang="en-US" sz="1800" dirty="0" err="1" smtClean="0"/>
            <a:t>RWI</a:t>
          </a:r>
          <a:r>
            <a:rPr lang="en-US" altLang="en-US" sz="1800" dirty="0" smtClean="0"/>
            <a:t> carriers are open for business and devote full resources to underwriting process</a:t>
          </a:r>
        </a:p>
        <a:p>
          <a:pPr algn="ctr"/>
          <a:r>
            <a:rPr lang="ja-JP" altLang="en-US" sz="1700" b="1" dirty="0" smtClean="0"/>
            <a:t>すべての</a:t>
          </a:r>
          <a:r>
            <a:rPr lang="en-US" altLang="en-US" sz="1700" b="1" dirty="0" err="1" smtClean="0"/>
            <a:t>RWI</a:t>
          </a:r>
          <a:r>
            <a:rPr lang="ja-JP" altLang="en-US" sz="1700" b="1" dirty="0" smtClean="0"/>
            <a:t>キャリアは営業しており、引受業務に全リソース投入</a:t>
          </a:r>
          <a:endParaRPr lang="en-US" sz="1700" b="1" dirty="0"/>
        </a:p>
      </dgm:t>
    </dgm:pt>
    <dgm:pt modelId="{27BAA5A8-0B49-4C0E-ACAF-8F7EBF2F6565}" type="parTrans" cxnId="{4B8001F7-E16E-4CD8-A1E0-F1B6E01B9A76}">
      <dgm:prSet/>
      <dgm:spPr/>
      <dgm:t>
        <a:bodyPr/>
        <a:lstStyle/>
        <a:p>
          <a:endParaRPr lang="en-US"/>
        </a:p>
      </dgm:t>
    </dgm:pt>
    <dgm:pt modelId="{6E317AB2-E14D-4870-81E2-1AB05CFD84AF}" type="sibTrans" cxnId="{4B8001F7-E16E-4CD8-A1E0-F1B6E01B9A76}">
      <dgm:prSet/>
      <dgm:spPr/>
      <dgm:t>
        <a:bodyPr/>
        <a:lstStyle/>
        <a:p>
          <a:endParaRPr lang="en-US"/>
        </a:p>
      </dgm:t>
    </dgm:pt>
    <dgm:pt modelId="{DA614850-E4EF-45B8-8972-A3BCA70AE58A}">
      <dgm:prSet phldrT="[Text]" custT="1"/>
      <dgm:spPr/>
      <dgm:t>
        <a:bodyPr/>
        <a:lstStyle/>
        <a:p>
          <a:pPr algn="ctr"/>
          <a:r>
            <a:rPr lang="en-US" altLang="en-US" sz="1800" b="1" dirty="0" smtClean="0">
              <a:solidFill>
                <a:srgbClr val="FF0000"/>
              </a:solidFill>
            </a:rPr>
            <a:t>Bad: </a:t>
          </a:r>
          <a:r>
            <a:rPr lang="ja-JP" altLang="en-US" sz="1800" b="1" dirty="0" smtClean="0">
              <a:solidFill>
                <a:srgbClr val="FF0000"/>
              </a:solidFill>
            </a:rPr>
            <a:t>悪い点</a:t>
          </a:r>
          <a:r>
            <a:rPr lang="en-US" altLang="en-US" sz="1800" dirty="0" smtClean="0"/>
            <a:t/>
          </a:r>
          <a:br>
            <a:rPr lang="en-US" altLang="en-US" sz="1800" dirty="0" smtClean="0"/>
          </a:br>
          <a:r>
            <a:rPr lang="en-US" altLang="en-US" sz="1800" dirty="0" smtClean="0"/>
            <a:t>Coronavirus exclusions can result in coverage gaps in current environment</a:t>
          </a:r>
        </a:p>
        <a:p>
          <a:r>
            <a:rPr lang="ja-JP" altLang="en-US" sz="1700" b="1" dirty="0" smtClean="0"/>
            <a:t>コロナウイルスの除外により現環境ではカバレッジギャップが生じる可能性</a:t>
          </a:r>
          <a:endParaRPr lang="en-US" altLang="en-US" sz="1700" b="1" dirty="0" smtClean="0"/>
        </a:p>
        <a:p>
          <a:pPr algn="ctr"/>
          <a:endParaRPr lang="en-US" sz="1800" dirty="0"/>
        </a:p>
      </dgm:t>
    </dgm:pt>
    <dgm:pt modelId="{65BEF919-F560-418E-B72E-450A3CE51694}" type="parTrans" cxnId="{DCDCD3B3-265C-40F3-95D9-BAC0C70E360C}">
      <dgm:prSet/>
      <dgm:spPr/>
      <dgm:t>
        <a:bodyPr/>
        <a:lstStyle/>
        <a:p>
          <a:endParaRPr lang="en-US"/>
        </a:p>
      </dgm:t>
    </dgm:pt>
    <dgm:pt modelId="{D18D5E52-957F-445A-A6AC-6BC6E2BD0100}" type="sibTrans" cxnId="{DCDCD3B3-265C-40F3-95D9-BAC0C70E360C}">
      <dgm:prSet/>
      <dgm:spPr/>
      <dgm:t>
        <a:bodyPr/>
        <a:lstStyle/>
        <a:p>
          <a:endParaRPr lang="en-US"/>
        </a:p>
      </dgm:t>
    </dgm:pt>
    <dgm:pt modelId="{5E70094A-2467-438D-AAD7-60B036FAEE3A}" type="pres">
      <dgm:prSet presAssocID="{9B2C3BAC-0F91-4698-9736-A88B67F79A80}" presName="Name0" presStyleCnt="0">
        <dgm:presLayoutVars>
          <dgm:chMax val="2"/>
          <dgm:chPref val="2"/>
          <dgm:dir/>
          <dgm:animOne/>
          <dgm:resizeHandles val="exact"/>
        </dgm:presLayoutVars>
      </dgm:prSet>
      <dgm:spPr/>
      <dgm:t>
        <a:bodyPr/>
        <a:lstStyle/>
        <a:p>
          <a:endParaRPr lang="en-US"/>
        </a:p>
      </dgm:t>
    </dgm:pt>
    <dgm:pt modelId="{455A5D42-D221-4F08-B572-180FEFA608F1}" type="pres">
      <dgm:prSet presAssocID="{9B2C3BAC-0F91-4698-9736-A88B67F79A80}" presName="Background" presStyleLbl="bgImgPlace1" presStyleIdx="0" presStyleCnt="1" custScaleX="172167" custScaleY="100497" custLinFactNeighborY="6959"/>
      <dgm:spPr>
        <a:solidFill>
          <a:schemeClr val="bg2">
            <a:lumMod val="20000"/>
            <a:lumOff val="80000"/>
          </a:schemeClr>
        </a:solidFill>
      </dgm:spPr>
    </dgm:pt>
    <dgm:pt modelId="{2E70DC54-EBAB-4269-A15B-0D3DFAE7EA93}" type="pres">
      <dgm:prSet presAssocID="{9B2C3BAC-0F91-4698-9736-A88B67F79A80}" presName="ParentText1" presStyleLbl="revTx" presStyleIdx="0" presStyleCnt="2" custScaleX="165969" custLinFactNeighborX="-42015" custLinFactNeighborY="4265">
        <dgm:presLayoutVars>
          <dgm:chMax val="0"/>
          <dgm:chPref val="0"/>
          <dgm:bulletEnabled val="1"/>
        </dgm:presLayoutVars>
      </dgm:prSet>
      <dgm:spPr/>
      <dgm:t>
        <a:bodyPr/>
        <a:lstStyle/>
        <a:p>
          <a:endParaRPr lang="en-US"/>
        </a:p>
      </dgm:t>
    </dgm:pt>
    <dgm:pt modelId="{EF04110D-3EA5-42E1-AC00-8319934C7BDF}" type="pres">
      <dgm:prSet presAssocID="{9B2C3BAC-0F91-4698-9736-A88B67F79A80}" presName="ParentText2" presStyleLbl="revTx" presStyleIdx="1" presStyleCnt="2" custScaleX="176236" custLinFactNeighborX="42324" custLinFactNeighborY="4664">
        <dgm:presLayoutVars>
          <dgm:chMax val="0"/>
          <dgm:chPref val="0"/>
          <dgm:bulletEnabled val="1"/>
        </dgm:presLayoutVars>
      </dgm:prSet>
      <dgm:spPr/>
      <dgm:t>
        <a:bodyPr/>
        <a:lstStyle/>
        <a:p>
          <a:endParaRPr lang="en-US"/>
        </a:p>
      </dgm:t>
    </dgm:pt>
    <dgm:pt modelId="{AFF9D57F-2EDA-472F-8151-85CB5143B74B}" type="pres">
      <dgm:prSet presAssocID="{9B2C3BAC-0F91-4698-9736-A88B67F79A80}" presName="Plus" presStyleLbl="alignNode1" presStyleIdx="0" presStyleCnt="2" custScaleX="64338" custScaleY="64132" custLinFactX="-100000" custLinFactY="40006" custLinFactNeighborX="-129048" custLinFactNeighborY="100000"/>
      <dgm:spPr/>
    </dgm:pt>
    <dgm:pt modelId="{D9262026-1AE0-44B8-AB45-44E421C0C601}" type="pres">
      <dgm:prSet presAssocID="{9B2C3BAC-0F91-4698-9736-A88B67F79A80}" presName="Minus" presStyleLbl="alignNode1" presStyleIdx="1" presStyleCnt="2" custScaleX="64816" custScaleY="72535" custLinFactX="100000" custLinFactY="200000" custLinFactNeighborX="171043" custLinFactNeighborY="254492"/>
      <dgm:spPr/>
    </dgm:pt>
    <dgm:pt modelId="{6D6866B5-B27E-47C0-BBD5-073A16F9747E}" type="pres">
      <dgm:prSet presAssocID="{9B2C3BAC-0F91-4698-9736-A88B67F79A80}" presName="Divider" presStyleLbl="parChTrans1D1" presStyleIdx="0" presStyleCnt="1" custFlipHor="1" custScaleX="2000000" custScaleY="110205" custLinFactX="-500000" custLinFactNeighborX="-550001" custLinFactNeighborY="476"/>
      <dgm:spPr/>
    </dgm:pt>
  </dgm:ptLst>
  <dgm:cxnLst>
    <dgm:cxn modelId="{DCDCD3B3-265C-40F3-95D9-BAC0C70E360C}" srcId="{9B2C3BAC-0F91-4698-9736-A88B67F79A80}" destId="{DA614850-E4EF-45B8-8972-A3BCA70AE58A}" srcOrd="1" destOrd="0" parTransId="{65BEF919-F560-418E-B72E-450A3CE51694}" sibTransId="{D18D5E52-957F-445A-A6AC-6BC6E2BD0100}"/>
    <dgm:cxn modelId="{4B8001F7-E16E-4CD8-A1E0-F1B6E01B9A76}" srcId="{9B2C3BAC-0F91-4698-9736-A88B67F79A80}" destId="{4033A884-FDD3-4749-BFDA-4F7C3BDFF6D7}" srcOrd="0" destOrd="0" parTransId="{27BAA5A8-0B49-4C0E-ACAF-8F7EBF2F6565}" sibTransId="{6E317AB2-E14D-4870-81E2-1AB05CFD84AF}"/>
    <dgm:cxn modelId="{98864472-AE0B-46BD-9FE8-9FE767032489}" type="presOf" srcId="{DA614850-E4EF-45B8-8972-A3BCA70AE58A}" destId="{EF04110D-3EA5-42E1-AC00-8319934C7BDF}" srcOrd="0" destOrd="0" presId="urn:microsoft.com/office/officeart/2009/3/layout/PlusandMinus"/>
    <dgm:cxn modelId="{83F0280A-3861-4FEE-8B91-C94B5CE70FA3}" type="presOf" srcId="{4033A884-FDD3-4749-BFDA-4F7C3BDFF6D7}" destId="{2E70DC54-EBAB-4269-A15B-0D3DFAE7EA93}" srcOrd="0" destOrd="0" presId="urn:microsoft.com/office/officeart/2009/3/layout/PlusandMinus"/>
    <dgm:cxn modelId="{88477F6E-BAC0-4A7D-BC54-93BB16CED539}" type="presOf" srcId="{9B2C3BAC-0F91-4698-9736-A88B67F79A80}" destId="{5E70094A-2467-438D-AAD7-60B036FAEE3A}" srcOrd="0" destOrd="0" presId="urn:microsoft.com/office/officeart/2009/3/layout/PlusandMinus"/>
    <dgm:cxn modelId="{0A516782-D186-4E1C-BEBE-C597F0A53C96}" type="presParOf" srcId="{5E70094A-2467-438D-AAD7-60B036FAEE3A}" destId="{455A5D42-D221-4F08-B572-180FEFA608F1}" srcOrd="0" destOrd="0" presId="urn:microsoft.com/office/officeart/2009/3/layout/PlusandMinus"/>
    <dgm:cxn modelId="{632EE011-89E5-4A22-8ACE-CD77F19D3E21}" type="presParOf" srcId="{5E70094A-2467-438D-AAD7-60B036FAEE3A}" destId="{2E70DC54-EBAB-4269-A15B-0D3DFAE7EA93}" srcOrd="1" destOrd="0" presId="urn:microsoft.com/office/officeart/2009/3/layout/PlusandMinus"/>
    <dgm:cxn modelId="{DCC7CEBA-42A3-4252-AB97-C20F2A3185F6}" type="presParOf" srcId="{5E70094A-2467-438D-AAD7-60B036FAEE3A}" destId="{EF04110D-3EA5-42E1-AC00-8319934C7BDF}" srcOrd="2" destOrd="0" presId="urn:microsoft.com/office/officeart/2009/3/layout/PlusandMinus"/>
    <dgm:cxn modelId="{6B4B0D68-F39B-4771-A3CE-2D1692AE0250}" type="presParOf" srcId="{5E70094A-2467-438D-AAD7-60B036FAEE3A}" destId="{AFF9D57F-2EDA-472F-8151-85CB5143B74B}" srcOrd="3" destOrd="0" presId="urn:microsoft.com/office/officeart/2009/3/layout/PlusandMinus"/>
    <dgm:cxn modelId="{CBA56BA9-1B8E-496A-B0F6-2A5ACB54B64F}" type="presParOf" srcId="{5E70094A-2467-438D-AAD7-60B036FAEE3A}" destId="{D9262026-1AE0-44B8-AB45-44E421C0C601}" srcOrd="4" destOrd="0" presId="urn:microsoft.com/office/officeart/2009/3/layout/PlusandMinus"/>
    <dgm:cxn modelId="{0E2A4E5C-6141-4760-BEDD-0A398BF9D139}" type="presParOf" srcId="{5E70094A-2467-438D-AAD7-60B036FAEE3A}" destId="{6D6866B5-B27E-47C0-BBD5-073A16F9747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7D7B-332D-4413-8DF7-92AC2CEA5B20}">
      <dsp:nvSpPr>
        <dsp:cNvPr id="0" name=""/>
        <dsp:cNvSpPr/>
      </dsp:nvSpPr>
      <dsp:spPr>
        <a:xfrm>
          <a:off x="3707368" y="-107067"/>
          <a:ext cx="1354999" cy="13549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Due Diligence</a:t>
          </a:r>
        </a:p>
        <a:p>
          <a:pPr lvl="0" algn="ctr" defTabSz="533400">
            <a:lnSpc>
              <a:spcPct val="90000"/>
            </a:lnSpc>
            <a:spcBef>
              <a:spcPct val="0"/>
            </a:spcBef>
            <a:spcAft>
              <a:spcPct val="35000"/>
            </a:spcAft>
          </a:pPr>
          <a:r>
            <a:rPr lang="ja-JP" altLang="en-US" sz="1200" b="1" kern="1200" dirty="0" smtClean="0"/>
            <a:t>デューディリジェンス</a:t>
          </a:r>
          <a:endParaRPr lang="en-US" sz="1200" b="1" kern="1200" dirty="0"/>
        </a:p>
      </dsp:txBody>
      <dsp:txXfrm>
        <a:off x="3905803" y="91368"/>
        <a:ext cx="958129" cy="958129"/>
      </dsp:txXfrm>
    </dsp:sp>
    <dsp:sp modelId="{B4F6EFA3-2301-4BD9-B288-9D9DAEA28E1C}">
      <dsp:nvSpPr>
        <dsp:cNvPr id="0" name=""/>
        <dsp:cNvSpPr/>
      </dsp:nvSpPr>
      <dsp:spPr>
        <a:xfrm rot="1800000">
          <a:off x="5027035" y="803686"/>
          <a:ext cx="189524" cy="384425"/>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5030844" y="866357"/>
        <a:ext cx="132667" cy="230655"/>
      </dsp:txXfrm>
    </dsp:sp>
    <dsp:sp modelId="{2EC7FBE7-2B68-4A07-86D9-276B2F22C427}">
      <dsp:nvSpPr>
        <dsp:cNvPr id="0" name=""/>
        <dsp:cNvSpPr/>
      </dsp:nvSpPr>
      <dsp:spPr>
        <a:xfrm>
          <a:off x="5190517" y="749229"/>
          <a:ext cx="1354999" cy="135499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mj-lt"/>
            </a:rPr>
            <a:t>Bridging Valuation Gaps</a:t>
          </a:r>
        </a:p>
        <a:p>
          <a:pPr lvl="0" algn="ctr" defTabSz="533400">
            <a:lnSpc>
              <a:spcPct val="90000"/>
            </a:lnSpc>
            <a:spcBef>
              <a:spcPct val="0"/>
            </a:spcBef>
            <a:spcAft>
              <a:spcPct val="35000"/>
            </a:spcAft>
          </a:pPr>
          <a:r>
            <a:rPr lang="ja-JP" altLang="en-US" sz="1200" b="1" kern="1200" dirty="0" smtClean="0">
              <a:latin typeface="+mj-lt"/>
            </a:rPr>
            <a:t>バリエーション・ギャップの解消</a:t>
          </a:r>
          <a:endParaRPr lang="en-US" sz="1200" b="1" kern="1200" dirty="0"/>
        </a:p>
      </dsp:txBody>
      <dsp:txXfrm>
        <a:off x="5388952" y="947664"/>
        <a:ext cx="958129" cy="958129"/>
      </dsp:txXfrm>
    </dsp:sp>
    <dsp:sp modelId="{EF0E483D-68CC-4A2B-9110-6449A13F61F3}">
      <dsp:nvSpPr>
        <dsp:cNvPr id="0" name=""/>
        <dsp:cNvSpPr/>
      </dsp:nvSpPr>
      <dsp:spPr>
        <a:xfrm rot="5400000">
          <a:off x="5773254" y="2085448"/>
          <a:ext cx="189524" cy="3844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5801683" y="2133905"/>
        <a:ext cx="132667" cy="230655"/>
      </dsp:txXfrm>
    </dsp:sp>
    <dsp:sp modelId="{F484929E-AE6A-491D-B4D7-4FD3AEDFBF07}">
      <dsp:nvSpPr>
        <dsp:cNvPr id="0" name=""/>
        <dsp:cNvSpPr/>
      </dsp:nvSpPr>
      <dsp:spPr>
        <a:xfrm>
          <a:off x="5190517" y="2461822"/>
          <a:ext cx="1354999" cy="13549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mj-lt"/>
            </a:rPr>
            <a:t>Reps / Interim Period Covenants</a:t>
          </a:r>
        </a:p>
        <a:p>
          <a:pPr lvl="0" algn="ctr" defTabSz="533400">
            <a:lnSpc>
              <a:spcPct val="90000"/>
            </a:lnSpc>
            <a:spcBef>
              <a:spcPct val="0"/>
            </a:spcBef>
            <a:spcAft>
              <a:spcPct val="35000"/>
            </a:spcAft>
          </a:pPr>
          <a:r>
            <a:rPr lang="ja-JP" altLang="en-US" sz="1200" b="1" kern="1200" dirty="0" smtClean="0"/>
            <a:t>表明保証と中間期誓約条項</a:t>
          </a:r>
          <a:endParaRPr lang="en-US" sz="1200" b="1" kern="1200" dirty="0"/>
        </a:p>
      </dsp:txBody>
      <dsp:txXfrm>
        <a:off x="5388952" y="2660257"/>
        <a:ext cx="958129" cy="958129"/>
      </dsp:txXfrm>
    </dsp:sp>
    <dsp:sp modelId="{002755F2-16CC-4B3E-82AE-F12DE96439CC}">
      <dsp:nvSpPr>
        <dsp:cNvPr id="0" name=""/>
        <dsp:cNvSpPr/>
      </dsp:nvSpPr>
      <dsp:spPr>
        <a:xfrm rot="9000000">
          <a:off x="5036325" y="3372575"/>
          <a:ext cx="189524" cy="3844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rot="10800000">
        <a:off x="5089373" y="3435246"/>
        <a:ext cx="132667" cy="230655"/>
      </dsp:txXfrm>
    </dsp:sp>
    <dsp:sp modelId="{7112078F-0CA0-49D9-90F7-D46DE0E42589}">
      <dsp:nvSpPr>
        <dsp:cNvPr id="0" name=""/>
        <dsp:cNvSpPr/>
      </dsp:nvSpPr>
      <dsp:spPr>
        <a:xfrm>
          <a:off x="3707368" y="3318118"/>
          <a:ext cx="1354999" cy="13549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mj-lt"/>
            </a:rPr>
            <a:t>MAE / Closing Conditions</a:t>
          </a:r>
        </a:p>
        <a:p>
          <a:pPr lvl="0" algn="ctr" defTabSz="533400">
            <a:lnSpc>
              <a:spcPct val="90000"/>
            </a:lnSpc>
            <a:spcBef>
              <a:spcPct val="0"/>
            </a:spcBef>
            <a:spcAft>
              <a:spcPct val="35000"/>
            </a:spcAft>
          </a:pPr>
          <a:r>
            <a:rPr lang="en-US" altLang="ja-JP" sz="1200" b="1" kern="1200" dirty="0" smtClean="0">
              <a:latin typeface="+mj-lt"/>
            </a:rPr>
            <a:t>MAE</a:t>
          </a:r>
          <a:r>
            <a:rPr lang="ja-JP" altLang="en-US" sz="1200" b="1" kern="1200" dirty="0" smtClean="0">
              <a:latin typeface="+mj-lt"/>
            </a:rPr>
            <a:t>条項とクロージング条件</a:t>
          </a:r>
          <a:endParaRPr lang="en-US" sz="1200" b="1" kern="1200" dirty="0"/>
        </a:p>
      </dsp:txBody>
      <dsp:txXfrm>
        <a:off x="3905803" y="3516553"/>
        <a:ext cx="958129" cy="958129"/>
      </dsp:txXfrm>
    </dsp:sp>
    <dsp:sp modelId="{111FC9C7-5A5D-4661-84D3-50B03F58AF1E}">
      <dsp:nvSpPr>
        <dsp:cNvPr id="0" name=""/>
        <dsp:cNvSpPr/>
      </dsp:nvSpPr>
      <dsp:spPr>
        <a:xfrm rot="12600000">
          <a:off x="3553176" y="3377939"/>
          <a:ext cx="189524" cy="3844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rot="10800000">
        <a:off x="3606224" y="3469038"/>
        <a:ext cx="132667" cy="230655"/>
      </dsp:txXfrm>
    </dsp:sp>
    <dsp:sp modelId="{2F416F22-AB39-44A6-9554-3AB64E95E498}">
      <dsp:nvSpPr>
        <dsp:cNvPr id="0" name=""/>
        <dsp:cNvSpPr/>
      </dsp:nvSpPr>
      <dsp:spPr>
        <a:xfrm>
          <a:off x="2224219" y="2461822"/>
          <a:ext cx="1354999" cy="13549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smtClean="0">
            <a:latin typeface="+mj-lt"/>
          </a:endParaRPr>
        </a:p>
        <a:p>
          <a:pPr lvl="0" algn="ctr" defTabSz="533400">
            <a:lnSpc>
              <a:spcPct val="90000"/>
            </a:lnSpc>
            <a:spcBef>
              <a:spcPct val="0"/>
            </a:spcBef>
            <a:spcAft>
              <a:spcPct val="35000"/>
            </a:spcAft>
          </a:pPr>
          <a:endParaRPr lang="en-US" sz="1200" b="1" kern="1200" dirty="0" smtClean="0">
            <a:latin typeface="+mj-lt"/>
          </a:endParaRPr>
        </a:p>
        <a:p>
          <a:pPr lvl="0" algn="ctr" defTabSz="533400">
            <a:lnSpc>
              <a:spcPct val="90000"/>
            </a:lnSpc>
            <a:spcBef>
              <a:spcPct val="0"/>
            </a:spcBef>
            <a:spcAft>
              <a:spcPct val="35000"/>
            </a:spcAft>
          </a:pPr>
          <a:r>
            <a:rPr lang="en-US" sz="1200" b="1" kern="1200" dirty="0" smtClean="0">
              <a:latin typeface="+mj-lt"/>
            </a:rPr>
            <a:t>Regulatory Aspects/ Outside Date</a:t>
          </a:r>
        </a:p>
        <a:p>
          <a:pPr lvl="0" algn="ctr" defTabSz="533400">
            <a:lnSpc>
              <a:spcPct val="90000"/>
            </a:lnSpc>
            <a:spcBef>
              <a:spcPct val="0"/>
            </a:spcBef>
            <a:spcAft>
              <a:spcPct val="35000"/>
            </a:spcAft>
          </a:pPr>
          <a:r>
            <a:rPr lang="ja-JP" altLang="en-US" sz="1200" b="1" kern="1200" dirty="0" smtClean="0">
              <a:latin typeface="+mj-lt"/>
            </a:rPr>
            <a:t>規制上の問題点と最終期限</a:t>
          </a:r>
          <a:r>
            <a:rPr lang="en-US" sz="1200" b="1" kern="1200" dirty="0" smtClean="0">
              <a:latin typeface="+mj-lt"/>
            </a:rPr>
            <a:t/>
          </a:r>
          <a:br>
            <a:rPr lang="en-US" sz="1200" b="1" kern="1200" dirty="0" smtClean="0">
              <a:latin typeface="+mj-lt"/>
            </a:rPr>
          </a:br>
          <a:endParaRPr lang="en-US" sz="1200" b="1" kern="1200" dirty="0" smtClean="0">
            <a:latin typeface="+mj-lt"/>
          </a:endParaRPr>
        </a:p>
        <a:p>
          <a:pPr lvl="0" algn="ctr" defTabSz="533400">
            <a:lnSpc>
              <a:spcPct val="90000"/>
            </a:lnSpc>
            <a:spcBef>
              <a:spcPct val="0"/>
            </a:spcBef>
            <a:spcAft>
              <a:spcPct val="35000"/>
            </a:spcAft>
          </a:pPr>
          <a:endParaRPr lang="en-US" sz="1200" b="1" kern="1200" dirty="0"/>
        </a:p>
      </dsp:txBody>
      <dsp:txXfrm>
        <a:off x="2422654" y="2660257"/>
        <a:ext cx="958129" cy="958129"/>
      </dsp:txXfrm>
    </dsp:sp>
    <dsp:sp modelId="{4AD91E84-8548-4871-A1BB-553B44CBFAEF}">
      <dsp:nvSpPr>
        <dsp:cNvPr id="0" name=""/>
        <dsp:cNvSpPr/>
      </dsp:nvSpPr>
      <dsp:spPr>
        <a:xfrm rot="16200000">
          <a:off x="2806956" y="2096176"/>
          <a:ext cx="189524" cy="38442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2835385" y="2201490"/>
        <a:ext cx="132667" cy="230655"/>
      </dsp:txXfrm>
    </dsp:sp>
    <dsp:sp modelId="{8DB1AE1E-0417-451B-AA53-41051642BFD9}">
      <dsp:nvSpPr>
        <dsp:cNvPr id="0" name=""/>
        <dsp:cNvSpPr/>
      </dsp:nvSpPr>
      <dsp:spPr>
        <a:xfrm>
          <a:off x="2224219" y="749229"/>
          <a:ext cx="1354999" cy="13549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Insurance</a:t>
          </a:r>
        </a:p>
        <a:p>
          <a:pPr lvl="0" algn="ctr" defTabSz="533400">
            <a:lnSpc>
              <a:spcPct val="90000"/>
            </a:lnSpc>
            <a:spcBef>
              <a:spcPct val="0"/>
            </a:spcBef>
            <a:spcAft>
              <a:spcPct val="35000"/>
            </a:spcAft>
          </a:pPr>
          <a:r>
            <a:rPr lang="ja-JP" altLang="en-US" sz="1200" b="1" kern="1200" dirty="0" smtClean="0"/>
            <a:t>保険</a:t>
          </a:r>
          <a:endParaRPr lang="en-US" sz="1200" b="1" kern="1200" dirty="0"/>
        </a:p>
      </dsp:txBody>
      <dsp:txXfrm>
        <a:off x="2422654" y="947664"/>
        <a:ext cx="958129" cy="958129"/>
      </dsp:txXfrm>
    </dsp:sp>
    <dsp:sp modelId="{B6F81C20-60EE-4DF9-9647-053344EB31C1}">
      <dsp:nvSpPr>
        <dsp:cNvPr id="0" name=""/>
        <dsp:cNvSpPr/>
      </dsp:nvSpPr>
      <dsp:spPr>
        <a:xfrm rot="19800000">
          <a:off x="3543885" y="809049"/>
          <a:ext cx="189524" cy="3844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3547694" y="900148"/>
        <a:ext cx="132667" cy="23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3521A-08AE-4F38-83A0-B2BE9A0CF72C}">
      <dsp:nvSpPr>
        <dsp:cNvPr id="0" name=""/>
        <dsp:cNvSpPr/>
      </dsp:nvSpPr>
      <dsp:spPr>
        <a:xfrm>
          <a:off x="-11615" y="30077"/>
          <a:ext cx="8682461" cy="1225958"/>
        </a:xfrm>
        <a:prstGeom prst="roundRect">
          <a:avLst>
            <a:gd name="adj" fmla="val 10000"/>
          </a:avLst>
        </a:prstGeom>
        <a:solidFill>
          <a:schemeClr val="lt1">
            <a:hueOff val="0"/>
            <a:satOff val="0"/>
            <a:lumOff val="0"/>
            <a:alphaOff val="0"/>
          </a:schemeClr>
        </a:solidFill>
        <a:ln w="190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  Expect delays in completing merger notification process  </a:t>
          </a:r>
          <a:br>
            <a:rPr lang="en-US" sz="1600" kern="1200" dirty="0" smtClean="0"/>
          </a:br>
          <a:r>
            <a:rPr lang="en-US" sz="1600" kern="1200" dirty="0" smtClean="0"/>
            <a:t>  </a:t>
          </a:r>
          <a:r>
            <a:rPr lang="ja-JP" altLang="en-US" sz="1600" kern="1200" dirty="0" smtClean="0"/>
            <a:t>合併届出手続きの完了の遅延を予測</a:t>
          </a:r>
          <a:endParaRPr lang="en-US" sz="1600" kern="1200" dirty="0" smtClean="0"/>
        </a:p>
      </dsp:txBody>
      <dsp:txXfrm>
        <a:off x="24292" y="65984"/>
        <a:ext cx="7196698" cy="1154144"/>
      </dsp:txXfrm>
    </dsp:sp>
    <dsp:sp modelId="{692D31C1-2442-4D58-A235-2BA114E4F0F2}">
      <dsp:nvSpPr>
        <dsp:cNvPr id="0" name=""/>
        <dsp:cNvSpPr/>
      </dsp:nvSpPr>
      <dsp:spPr>
        <a:xfrm>
          <a:off x="779271" y="1014424"/>
          <a:ext cx="8624686" cy="2087524"/>
        </a:xfrm>
        <a:prstGeom prst="roundRect">
          <a:avLst>
            <a:gd name="adj" fmla="val 10000"/>
          </a:avLst>
        </a:prstGeom>
        <a:solidFill>
          <a:schemeClr val="lt1">
            <a:hueOff val="0"/>
            <a:satOff val="0"/>
            <a:lumOff val="0"/>
            <a:alphaOff val="0"/>
          </a:schemeClr>
        </a:solidFill>
        <a:ln w="1905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  Expect delays in receiving clearance</a:t>
          </a:r>
          <a:r>
            <a:rPr lang="ja-JP" altLang="en-US" sz="1600" kern="1200" dirty="0" smtClean="0"/>
            <a:t>　クリアランス取得の遅延を予測</a:t>
          </a:r>
          <a:endParaRPr lang="en-US" sz="1600" kern="1200" dirty="0" smtClean="0"/>
        </a:p>
        <a:p>
          <a:pPr lvl="0" algn="l" defTabSz="711200">
            <a:lnSpc>
              <a:spcPct val="90000"/>
            </a:lnSpc>
            <a:spcBef>
              <a:spcPct val="0"/>
            </a:spcBef>
            <a:spcAft>
              <a:spcPct val="35000"/>
            </a:spcAft>
          </a:pPr>
          <a:r>
            <a:rPr lang="en-US" sz="1600" kern="1200" dirty="0" smtClean="0"/>
            <a:t>  - Pulling and refiling may be necessary if EC has difficulty</a:t>
          </a:r>
          <a:br>
            <a:rPr lang="en-US" sz="1600" kern="1200" dirty="0" smtClean="0"/>
          </a:br>
          <a:r>
            <a:rPr lang="en-US" sz="1600" kern="1200" dirty="0" smtClean="0"/>
            <a:t>    performing market testing </a:t>
          </a:r>
          <a:br>
            <a:rPr lang="en-US" sz="1600" kern="1200" dirty="0" smtClean="0"/>
          </a:br>
          <a:r>
            <a:rPr lang="en-US" sz="1600" kern="1200" dirty="0" smtClean="0"/>
            <a:t>    </a:t>
          </a:r>
          <a:r>
            <a:rPr lang="ja-JP" altLang="en-US" sz="1600" kern="1200" dirty="0" smtClean="0"/>
            <a:t>欧州委員会による市場調査が困難な場合、撤回と再届出が必要になる</a:t>
          </a:r>
          <a:r>
            <a:rPr lang="en-US" altLang="ja-JP" sz="1600" kern="1200" dirty="0" smtClean="0"/>
            <a:t/>
          </a:r>
          <a:br>
            <a:rPr lang="en-US" altLang="ja-JP" sz="1600" kern="1200" dirty="0" smtClean="0"/>
          </a:br>
          <a:r>
            <a:rPr lang="en-US" altLang="ja-JP" sz="1600" kern="1200" dirty="0" smtClean="0"/>
            <a:t>    </a:t>
          </a:r>
          <a:r>
            <a:rPr lang="ja-JP" altLang="en-US" sz="1600" kern="1200" dirty="0" smtClean="0"/>
            <a:t>可能性</a:t>
          </a:r>
          <a:r>
            <a:rPr lang="en-US" sz="1600" kern="1200" dirty="0" smtClean="0"/>
            <a:t/>
          </a:r>
          <a:br>
            <a:rPr lang="en-US" sz="1600" kern="1200" dirty="0" smtClean="0"/>
          </a:br>
          <a:r>
            <a:rPr lang="en-US" sz="1600" kern="1200" dirty="0" smtClean="0"/>
            <a:t>  - Suspension of reviews likely for difficult transactions</a:t>
          </a:r>
          <a:r>
            <a:rPr lang="ja-JP" altLang="en-US" sz="1600" kern="1200" dirty="0" smtClean="0"/>
            <a:t>　</a:t>
          </a:r>
          <a:r>
            <a:rPr lang="en-US" altLang="ja-JP" sz="1600" kern="1200" dirty="0" smtClean="0"/>
            <a:t/>
          </a:r>
          <a:br>
            <a:rPr lang="en-US" altLang="ja-JP" sz="1600" kern="1200" dirty="0" smtClean="0"/>
          </a:br>
          <a:r>
            <a:rPr lang="en-US" altLang="ja-JP" sz="1600" kern="1200" dirty="0" smtClean="0"/>
            <a:t>    </a:t>
          </a:r>
          <a:r>
            <a:rPr lang="ja-JP" altLang="en-US" sz="1600" kern="1200" dirty="0" smtClean="0"/>
            <a:t>複雑な取引については審査が一時停止となる可能性</a:t>
          </a:r>
          <a:endParaRPr lang="en-US" sz="1600" kern="1200" dirty="0"/>
        </a:p>
      </dsp:txBody>
      <dsp:txXfrm>
        <a:off x="840412" y="1075565"/>
        <a:ext cx="6846790" cy="1965242"/>
      </dsp:txXfrm>
    </dsp:sp>
    <dsp:sp modelId="{03B1CC5D-707A-4F78-9063-F37E2A09AFBE}">
      <dsp:nvSpPr>
        <dsp:cNvPr id="0" name=""/>
        <dsp:cNvSpPr/>
      </dsp:nvSpPr>
      <dsp:spPr>
        <a:xfrm>
          <a:off x="1535615" y="2983349"/>
          <a:ext cx="8636000" cy="1562167"/>
        </a:xfrm>
        <a:prstGeom prst="roundRect">
          <a:avLst>
            <a:gd name="adj" fmla="val 10000"/>
          </a:avLst>
        </a:prstGeom>
        <a:solidFill>
          <a:schemeClr val="lt1">
            <a:hueOff val="0"/>
            <a:satOff val="0"/>
            <a:lumOff val="0"/>
            <a:alphaOff val="0"/>
          </a:schemeClr>
        </a:solidFill>
        <a:ln w="28575"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  </a:t>
          </a:r>
          <a:r>
            <a:rPr lang="en-US" sz="1600" kern="1200" dirty="0" smtClean="0"/>
            <a:t>Preparation critical</a:t>
          </a:r>
          <a:r>
            <a:rPr lang="ja-JP" altLang="en-US" sz="1600" kern="1200" dirty="0" smtClean="0"/>
            <a:t>　準備が非常に重要に</a:t>
          </a:r>
          <a:r>
            <a:rPr lang="en-US" sz="1600" kern="1200" dirty="0" smtClean="0"/>
            <a:t/>
          </a:r>
          <a:br>
            <a:rPr lang="en-US" sz="1600" kern="1200" dirty="0" smtClean="0"/>
          </a:br>
          <a:r>
            <a:rPr lang="en-US" sz="1600" kern="1200" dirty="0" smtClean="0"/>
            <a:t>  - Transaction agreements should reflect timing delays</a:t>
          </a:r>
          <a:r>
            <a:rPr lang="ja-JP" altLang="en-US" sz="1600" kern="1200" dirty="0" smtClean="0"/>
            <a:t>　</a:t>
          </a:r>
          <a:r>
            <a:rPr lang="en-US" altLang="ja-JP" sz="1600" kern="1200" dirty="0" smtClean="0"/>
            <a:t/>
          </a:r>
          <a:br>
            <a:rPr lang="en-US" altLang="ja-JP" sz="1600" kern="1200" dirty="0" smtClean="0"/>
          </a:br>
          <a:r>
            <a:rPr lang="en-US" altLang="ja-JP" sz="1600" kern="1200" dirty="0" smtClean="0"/>
            <a:t>    </a:t>
          </a:r>
          <a:r>
            <a:rPr lang="ja-JP" altLang="en-US" sz="1600" kern="1200" dirty="0" smtClean="0"/>
            <a:t>取引の契約は時期の遅延を反映した内容とされるべき</a:t>
          </a:r>
          <a:endParaRPr lang="en-US" sz="1600" kern="1200" dirty="0" smtClean="0"/>
        </a:p>
        <a:p>
          <a:pPr lvl="0" algn="l" defTabSz="622300">
            <a:lnSpc>
              <a:spcPct val="90000"/>
            </a:lnSpc>
            <a:spcBef>
              <a:spcPct val="0"/>
            </a:spcBef>
            <a:spcAft>
              <a:spcPct val="35000"/>
            </a:spcAft>
          </a:pPr>
          <a:r>
            <a:rPr lang="en-US" sz="1600" kern="1200" dirty="0" smtClean="0"/>
            <a:t>  - Engage early and constructively with EC staff</a:t>
          </a:r>
          <a:r>
            <a:rPr lang="ja-JP" altLang="en-US" sz="1600" kern="1200" dirty="0" smtClean="0"/>
            <a:t>　</a:t>
          </a:r>
          <a:r>
            <a:rPr lang="en-US" altLang="ja-JP" sz="1600" kern="1200" dirty="0" smtClean="0"/>
            <a:t/>
          </a:r>
          <a:br>
            <a:rPr lang="en-US" altLang="ja-JP" sz="1600" kern="1200" dirty="0" smtClean="0"/>
          </a:br>
          <a:r>
            <a:rPr lang="en-US" altLang="ja-JP" sz="1600" kern="1200" dirty="0" smtClean="0"/>
            <a:t>     </a:t>
          </a:r>
          <a:r>
            <a:rPr lang="ja-JP" altLang="en-US" sz="1600" kern="1200" dirty="0" smtClean="0"/>
            <a:t>欧州委員会の職員に早期かつ建設的に相談する</a:t>
          </a:r>
          <a:endParaRPr lang="en-US" sz="1600" kern="1200" dirty="0"/>
        </a:p>
      </dsp:txBody>
      <dsp:txXfrm>
        <a:off x="1581369" y="3029103"/>
        <a:ext cx="6886706" cy="1470659"/>
      </dsp:txXfrm>
    </dsp:sp>
    <dsp:sp modelId="{B267FC45-7890-4A05-BB55-99698E568A8D}">
      <dsp:nvSpPr>
        <dsp:cNvPr id="0" name=""/>
        <dsp:cNvSpPr/>
      </dsp:nvSpPr>
      <dsp:spPr>
        <a:xfrm>
          <a:off x="7751829" y="622002"/>
          <a:ext cx="895785" cy="895785"/>
        </a:xfrm>
        <a:prstGeom prst="downArrow">
          <a:avLst>
            <a:gd name="adj1" fmla="val 55000"/>
            <a:gd name="adj2" fmla="val 45000"/>
          </a:avLst>
        </a:prstGeom>
        <a:solidFill>
          <a:schemeClr val="accent4">
            <a:lumMod val="60000"/>
            <a:lumOff val="40000"/>
            <a:alpha val="9000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953381" y="622002"/>
        <a:ext cx="492681" cy="674078"/>
      </dsp:txXfrm>
    </dsp:sp>
    <dsp:sp modelId="{09FE7086-7022-433E-9257-0B94FE6CAB9C}">
      <dsp:nvSpPr>
        <dsp:cNvPr id="0" name=""/>
        <dsp:cNvSpPr/>
      </dsp:nvSpPr>
      <dsp:spPr>
        <a:xfrm>
          <a:off x="8523253" y="2682546"/>
          <a:ext cx="895785" cy="895785"/>
        </a:xfrm>
        <a:prstGeom prst="downArrow">
          <a:avLst>
            <a:gd name="adj1" fmla="val 55000"/>
            <a:gd name="adj2" fmla="val 45000"/>
          </a:avLst>
        </a:prstGeom>
        <a:solidFill>
          <a:schemeClr val="accent4">
            <a:lumMod val="75000"/>
            <a:alpha val="9000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724805" y="2682546"/>
        <a:ext cx="492681" cy="674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5D42-D221-4F08-B572-180FEFA608F1}">
      <dsp:nvSpPr>
        <dsp:cNvPr id="0" name=""/>
        <dsp:cNvSpPr/>
      </dsp:nvSpPr>
      <dsp:spPr>
        <a:xfrm>
          <a:off x="1034275" y="480189"/>
          <a:ext cx="7456448" cy="224932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0DC54-EBAB-4269-A15B-0D3DFAE7EA93}">
      <dsp:nvSpPr>
        <dsp:cNvPr id="0" name=""/>
        <dsp:cNvSpPr/>
      </dsp:nvSpPr>
      <dsp:spPr>
        <a:xfrm>
          <a:off x="1218109" y="734371"/>
          <a:ext cx="3337883" cy="191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800100">
            <a:lnSpc>
              <a:spcPct val="90000"/>
            </a:lnSpc>
            <a:spcBef>
              <a:spcPct val="0"/>
            </a:spcBef>
            <a:spcAft>
              <a:spcPct val="35000"/>
            </a:spcAft>
          </a:pPr>
          <a:r>
            <a:rPr lang="en-US" altLang="en-US" sz="1800" b="1" kern="1200" dirty="0" smtClean="0">
              <a:solidFill>
                <a:schemeClr val="accent2">
                  <a:lumMod val="75000"/>
                </a:schemeClr>
              </a:solidFill>
            </a:rPr>
            <a:t>Good: </a:t>
          </a:r>
          <a:r>
            <a:rPr lang="ja-JP" altLang="en-US" sz="1800" b="1" kern="1200" dirty="0" smtClean="0">
              <a:solidFill>
                <a:schemeClr val="accent2">
                  <a:lumMod val="75000"/>
                </a:schemeClr>
              </a:solidFill>
            </a:rPr>
            <a:t>良い点</a:t>
          </a:r>
          <a:r>
            <a:rPr lang="en-US" altLang="en-US" sz="1800" kern="1200" dirty="0" smtClean="0"/>
            <a:t/>
          </a:r>
          <a:br>
            <a:rPr lang="en-US" altLang="en-US" sz="1800" kern="1200" dirty="0" smtClean="0"/>
          </a:br>
          <a:r>
            <a:rPr lang="en-US" altLang="en-US" sz="1800" kern="1200" dirty="0" smtClean="0"/>
            <a:t>all </a:t>
          </a:r>
          <a:r>
            <a:rPr lang="en-US" altLang="en-US" sz="1800" kern="1200" dirty="0" err="1" smtClean="0"/>
            <a:t>RWI</a:t>
          </a:r>
          <a:r>
            <a:rPr lang="en-US" altLang="en-US" sz="1800" kern="1200" dirty="0" smtClean="0"/>
            <a:t> carriers are open for business and devote full resources to underwriting process</a:t>
          </a:r>
        </a:p>
        <a:p>
          <a:pPr lvl="0" algn="ctr" defTabSz="800100">
            <a:lnSpc>
              <a:spcPct val="90000"/>
            </a:lnSpc>
            <a:spcBef>
              <a:spcPct val="0"/>
            </a:spcBef>
            <a:spcAft>
              <a:spcPct val="35000"/>
            </a:spcAft>
          </a:pPr>
          <a:r>
            <a:rPr lang="ja-JP" altLang="en-US" sz="1700" b="1" kern="1200" dirty="0" smtClean="0"/>
            <a:t>すべての</a:t>
          </a:r>
          <a:r>
            <a:rPr lang="en-US" altLang="en-US" sz="1700" b="1" kern="1200" dirty="0" err="1" smtClean="0"/>
            <a:t>RWI</a:t>
          </a:r>
          <a:r>
            <a:rPr lang="ja-JP" altLang="en-US" sz="1700" b="1" kern="1200" dirty="0" smtClean="0"/>
            <a:t>キャリアは営業しており、引受業務に全リソース投入</a:t>
          </a:r>
          <a:endParaRPr lang="en-US" sz="1700" b="1" kern="1200" dirty="0"/>
        </a:p>
      </dsp:txBody>
      <dsp:txXfrm>
        <a:off x="1218109" y="734371"/>
        <a:ext cx="3337883" cy="1914755"/>
      </dsp:txXfrm>
    </dsp:sp>
    <dsp:sp modelId="{EF04110D-3EA5-42E1-AC00-8319934C7BDF}">
      <dsp:nvSpPr>
        <dsp:cNvPr id="0" name=""/>
        <dsp:cNvSpPr/>
      </dsp:nvSpPr>
      <dsp:spPr>
        <a:xfrm>
          <a:off x="4867001" y="742011"/>
          <a:ext cx="3544368" cy="191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800100">
            <a:lnSpc>
              <a:spcPct val="90000"/>
            </a:lnSpc>
            <a:spcBef>
              <a:spcPct val="0"/>
            </a:spcBef>
            <a:spcAft>
              <a:spcPct val="35000"/>
            </a:spcAft>
          </a:pPr>
          <a:r>
            <a:rPr lang="en-US" altLang="en-US" sz="1800" b="1" kern="1200" dirty="0" smtClean="0">
              <a:solidFill>
                <a:srgbClr val="FF0000"/>
              </a:solidFill>
            </a:rPr>
            <a:t>Bad: </a:t>
          </a:r>
          <a:r>
            <a:rPr lang="ja-JP" altLang="en-US" sz="1800" b="1" kern="1200" dirty="0" smtClean="0">
              <a:solidFill>
                <a:srgbClr val="FF0000"/>
              </a:solidFill>
            </a:rPr>
            <a:t>悪い点</a:t>
          </a:r>
          <a:r>
            <a:rPr lang="en-US" altLang="en-US" sz="1800" kern="1200" dirty="0" smtClean="0"/>
            <a:t/>
          </a:r>
          <a:br>
            <a:rPr lang="en-US" altLang="en-US" sz="1800" kern="1200" dirty="0" smtClean="0"/>
          </a:br>
          <a:r>
            <a:rPr lang="en-US" altLang="en-US" sz="1800" kern="1200" dirty="0" smtClean="0"/>
            <a:t>Coronavirus exclusions can result in coverage gaps in current environment</a:t>
          </a:r>
        </a:p>
        <a:p>
          <a:pPr lvl="0" defTabSz="800100">
            <a:lnSpc>
              <a:spcPct val="90000"/>
            </a:lnSpc>
            <a:spcBef>
              <a:spcPct val="0"/>
            </a:spcBef>
            <a:spcAft>
              <a:spcPct val="35000"/>
            </a:spcAft>
          </a:pPr>
          <a:r>
            <a:rPr lang="ja-JP" altLang="en-US" sz="1700" b="1" kern="1200" dirty="0" smtClean="0"/>
            <a:t>コロナウイルスの除外により現環境ではカバレッジギャップが生じる可能性</a:t>
          </a:r>
          <a:endParaRPr lang="en-US" altLang="en-US" sz="1700" b="1" kern="1200" dirty="0" smtClean="0"/>
        </a:p>
        <a:p>
          <a:pPr lvl="0" algn="ctr" defTabSz="800100">
            <a:lnSpc>
              <a:spcPct val="90000"/>
            </a:lnSpc>
            <a:spcBef>
              <a:spcPct val="0"/>
            </a:spcBef>
            <a:spcAft>
              <a:spcPct val="35000"/>
            </a:spcAft>
          </a:pPr>
          <a:endParaRPr lang="en-US" sz="1800" kern="1200" dirty="0"/>
        </a:p>
      </dsp:txBody>
      <dsp:txXfrm>
        <a:off x="4867001" y="742011"/>
        <a:ext cx="3544368" cy="1914755"/>
      </dsp:txXfrm>
    </dsp:sp>
    <dsp:sp modelId="{AFF9D57F-2EDA-472F-8151-85CB5143B74B}">
      <dsp:nvSpPr>
        <dsp:cNvPr id="0" name=""/>
        <dsp:cNvSpPr/>
      </dsp:nvSpPr>
      <dsp:spPr>
        <a:xfrm>
          <a:off x="361524" y="1279640"/>
          <a:ext cx="544476" cy="542733"/>
        </a:xfrm>
        <a:prstGeom prst="plus">
          <a:avLst>
            <a:gd name="adj" fmla="val 328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62026-1AE0-44B8-AB45-44E421C0C601}">
      <dsp:nvSpPr>
        <dsp:cNvPr id="0" name=""/>
        <dsp:cNvSpPr/>
      </dsp:nvSpPr>
      <dsp:spPr>
        <a:xfrm>
          <a:off x="8629560" y="1525400"/>
          <a:ext cx="516255" cy="19798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866B5-B27E-47C0-BBD5-073A16F9747E}">
      <dsp:nvSpPr>
        <dsp:cNvPr id="0" name=""/>
        <dsp:cNvSpPr/>
      </dsp:nvSpPr>
      <dsp:spPr>
        <a:xfrm flipH="1">
          <a:off x="4752543" y="572193"/>
          <a:ext cx="9956" cy="2015402"/>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E92E944-98B9-49A7-B853-7A0250838B7B}" type="datetimeFigureOut">
              <a:rPr lang="en-US"/>
              <a:pPr>
                <a:defRPr/>
              </a:pPr>
              <a:t>6/1/2020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E7C41EC-8960-45D3-B1F8-95C1112C5BC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dirty="0"/>
          </a:p>
        </p:txBody>
      </p:sp>
      <p:sp>
        <p:nvSpPr>
          <p:cNvPr id="2560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mtClean="0">
                <a:solidFill>
                  <a:srgbClr val="000000"/>
                </a:solidFill>
                <a:latin typeface="Calibri" panose="020F0502020204030204" pitchFamily="34" charset="0"/>
              </a:rPr>
              <a:t>Pitchdeck</a:t>
            </a: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0117F76-13C1-4635-8E35-74DA5B97960D}" type="slidenum">
              <a:rPr lang="en-US" altLang="en-US" smtClean="0">
                <a:solidFill>
                  <a:srgbClr val="000000"/>
                </a:solidFill>
                <a:latin typeface="Calibri" panose="020F0502020204030204" pitchFamily="34" charset="0"/>
              </a:rPr>
              <a:pPr/>
              <a:t>3</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dirty="0"/>
          </a:p>
        </p:txBody>
      </p:sp>
      <p:sp>
        <p:nvSpPr>
          <p:cNvPr id="307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mtClean="0">
                <a:solidFill>
                  <a:srgbClr val="000000"/>
                </a:solidFill>
                <a:latin typeface="Calibri" panose="020F0502020204030204" pitchFamily="34" charset="0"/>
              </a:rPr>
              <a:t>Pitchdeck</a:t>
            </a:r>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677A20C-588E-4CC0-833E-7C6D7DA3D593}" type="slidenum">
              <a:rPr lang="en-US" altLang="en-US" smtClean="0">
                <a:solidFill>
                  <a:srgbClr val="000000"/>
                </a:solidFill>
                <a:latin typeface="Calibri" panose="020F0502020204030204" pitchFamily="34" charset="0"/>
              </a:rPr>
              <a:pPr/>
              <a:t>7</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dirty="0"/>
          </a:p>
        </p:txBody>
      </p:sp>
      <p:sp>
        <p:nvSpPr>
          <p:cNvPr id="4710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mtClean="0">
                <a:solidFill>
                  <a:srgbClr val="000000"/>
                </a:solidFill>
                <a:latin typeface="Calibri" panose="020F0502020204030204" pitchFamily="34" charset="0"/>
              </a:rPr>
              <a:t>Pitchdeck</a:t>
            </a:r>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AE13754-E9F1-4638-B40C-78DCF8579FD0}" type="slidenum">
              <a:rPr lang="en-US" altLang="en-US" smtClean="0">
                <a:solidFill>
                  <a:srgbClr val="000000"/>
                </a:solidFill>
                <a:latin typeface="Calibri" panose="020F0502020204030204" pitchFamily="34" charset="0"/>
              </a:rPr>
              <a:pPr/>
              <a:t>23</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dirty="0"/>
          </a:p>
        </p:txBody>
      </p:sp>
      <p:sp>
        <p:nvSpPr>
          <p:cNvPr id="4915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mtClean="0">
                <a:solidFill>
                  <a:srgbClr val="000000"/>
                </a:solidFill>
                <a:latin typeface="Calibri" panose="020F0502020204030204" pitchFamily="34" charset="0"/>
              </a:rPr>
              <a:t>Pitchdeck</a:t>
            </a:r>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1D6AFCE-8262-4E60-9122-50874AAE64DA}" type="slidenum">
              <a:rPr lang="en-US" altLang="en-US" smtClean="0">
                <a:solidFill>
                  <a:srgbClr val="000000"/>
                </a:solidFill>
                <a:latin typeface="Calibri" panose="020F0502020204030204" pitchFamily="34" charset="0"/>
              </a:rPr>
              <a:pPr/>
              <a:t>24</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dirty="0"/>
          </a:p>
        </p:txBody>
      </p:sp>
      <p:sp>
        <p:nvSpPr>
          <p:cNvPr id="5120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mtClean="0">
                <a:solidFill>
                  <a:srgbClr val="000000"/>
                </a:solidFill>
                <a:latin typeface="Calibri" panose="020F0502020204030204" pitchFamily="34" charset="0"/>
              </a:rPr>
              <a:t>Pitchdeck</a:t>
            </a:r>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8BA68D5-DBD2-4C62-8E6E-971272DAA8F5}" type="slidenum">
              <a:rPr lang="en-US" altLang="en-US" smtClean="0">
                <a:solidFill>
                  <a:srgbClr val="000000"/>
                </a:solidFill>
                <a:latin typeface="Calibri" panose="020F0502020204030204" pitchFamily="34" charset="0"/>
              </a:rPr>
              <a:pPr/>
              <a:t>25</a:t>
            </a:fld>
            <a:endParaRPr lang="en-US" altLang="en-US" smtClean="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a:p>
        </p:txBody>
      </p:sp>
      <p:sp>
        <p:nvSpPr>
          <p:cNvPr id="6451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mtClean="0">
                <a:latin typeface="Calibri" panose="020F0502020204030204" pitchFamily="34" charset="0"/>
              </a:rPr>
              <a:t>Pitchdeck</a:t>
            </a:r>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E92541D-ABEC-42B5-AC6F-5BC94B1B4F2E}" type="slidenum">
              <a:rPr lang="en-US" altLang="en-US" smtClean="0">
                <a:latin typeface="Calibri" panose="020F0502020204030204" pitchFamily="34" charset="0"/>
              </a:rPr>
              <a:pPr/>
              <a:t>37</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8315DC8B-18E4-44C9-A12C-087F71C4D425}"/>
              </a:ext>
            </a:extLst>
          </p:cNvPr>
          <p:cNvSpPr txBox="1">
            <a:spLocks noChangeAspect="1"/>
          </p:cNvSpPr>
          <p:nvPr/>
        </p:nvSpPr>
        <p:spPr>
          <a:xfrm>
            <a:off x="685800" y="6199188"/>
            <a:ext cx="2743200" cy="274637"/>
          </a:xfrm>
          <a:prstGeom prst="rect">
            <a:avLst/>
          </a:prstGeom>
        </p:spPr>
        <p:txBody>
          <a:bodyPr lIns="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dirty="0">
                <a:solidFill>
                  <a:srgbClr val="FFFFFF"/>
                </a:solidFill>
              </a:rPr>
              <a:t>mwe.com</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4450" y="430213"/>
            <a:ext cx="1373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8">
            <a:extLst>
              <a:ext uri="{FF2B5EF4-FFF2-40B4-BE49-F238E27FC236}">
                <a16:creationId xmlns:a16="http://schemas.microsoft.com/office/drawing/2014/main" id="{DA6D6316-66A2-4F58-BF9F-3F0E181AC206}"/>
              </a:ext>
            </a:extLst>
          </p:cNvPr>
          <p:cNvSpPr>
            <a:spLocks noGrp="1"/>
          </p:cNvSpPr>
          <p:nvPr>
            <p:ph type="body" sz="quarter" idx="11"/>
          </p:nvPr>
        </p:nvSpPr>
        <p:spPr>
          <a:xfrm>
            <a:off x="685800" y="4215384"/>
            <a:ext cx="6400800" cy="1517904"/>
          </a:xfrm>
        </p:spPr>
        <p:txBody>
          <a:bodyPr/>
          <a:lstStyle>
            <a:lvl1pPr marL="0" indent="0">
              <a:buNone/>
              <a:defRPr sz="1600">
                <a:solidFill>
                  <a:srgbClr val="FFFFFF"/>
                </a:solidFill>
              </a:defRPr>
            </a:lvl1pPr>
            <a:lvl6pPr>
              <a:defRPr>
                <a:solidFill>
                  <a:schemeClr val="bg1"/>
                </a:solidFill>
              </a:defRPr>
            </a:lvl6pPr>
          </a:lstStyle>
          <a:p>
            <a:pPr lvl="0"/>
            <a:r>
              <a:rPr lang="en-US" smtClean="0"/>
              <a:t>Edit Master text styles</a:t>
            </a:r>
          </a:p>
        </p:txBody>
      </p:sp>
      <p:sp>
        <p:nvSpPr>
          <p:cNvPr id="9" name="Date Placeholder 3">
            <a:extLst>
              <a:ext uri="{FF2B5EF4-FFF2-40B4-BE49-F238E27FC236}">
                <a16:creationId xmlns:a16="http://schemas.microsoft.com/office/drawing/2014/main" id="{491623AB-3E65-41EE-8885-69708D41ABF8}"/>
              </a:ext>
            </a:extLst>
          </p:cNvPr>
          <p:cNvSpPr>
            <a:spLocks noGrp="1"/>
          </p:cNvSpPr>
          <p:nvPr>
            <p:ph type="dt" sz="half" idx="12"/>
          </p:nvPr>
        </p:nvSpPr>
        <p:spPr>
          <a:xfrm>
            <a:off x="685800" y="5907088"/>
            <a:ext cx="2743200" cy="274637"/>
          </a:xfrm>
        </p:spPr>
        <p:txBody>
          <a:bodyPr lIns="0"/>
          <a:lstStyle>
            <a:lvl1pPr algn="l">
              <a:defRPr sz="1400">
                <a:solidFill>
                  <a:srgbClr val="FFFFFF"/>
                </a:solidFill>
              </a:defRPr>
            </a:lvl1pPr>
          </a:lstStyle>
          <a:p>
            <a:pPr>
              <a:defRPr/>
            </a:pPr>
            <a:r>
              <a:rPr lang="en-US"/>
              <a:t> June 4, 2020  </a:t>
            </a:r>
          </a:p>
        </p:txBody>
      </p:sp>
    </p:spTree>
    <p:extLst>
      <p:ext uri="{BB962C8B-B14F-4D97-AF65-F5344CB8AC3E}">
        <p14:creationId xmlns:p14="http://schemas.microsoft.com/office/powerpoint/2010/main" val="397976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Charcoal">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1DC0D8-19F2-4182-BEC9-C97A42EFFF58}"/>
              </a:ext>
            </a:extLst>
          </p:cNvPr>
          <p:cNvSpPr txBox="1">
            <a:spLocks/>
          </p:cNvSpPr>
          <p:nvPr/>
        </p:nvSpPr>
        <p:spPr>
          <a:xfrm>
            <a:off x="685800" y="6199188"/>
            <a:ext cx="2743200" cy="276225"/>
          </a:xfrm>
          <a:prstGeom prst="rect">
            <a:avLst/>
          </a:prstGeom>
        </p:spPr>
        <p:txBody>
          <a:bodyPr lIns="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dirty="0">
                <a:solidFill>
                  <a:srgbClr val="00A68E"/>
                </a:solidFill>
              </a:rPr>
              <a:t>mwe.com</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4450" y="430213"/>
            <a:ext cx="13716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a:extLst>
              <a:ext uri="{FF2B5EF4-FFF2-40B4-BE49-F238E27FC236}">
                <a16:creationId xmlns:a16="http://schemas.microsoft.com/office/drawing/2014/main" id="{5D3AED61-624A-4788-BCD2-9DD9EA4C858D}"/>
              </a:ext>
            </a:extLst>
          </p:cNvPr>
          <p:cNvSpPr>
            <a:spLocks noGrp="1"/>
          </p:cNvSpPr>
          <p:nvPr>
            <p:ph type="body" sz="quarter" idx="11"/>
          </p:nvPr>
        </p:nvSpPr>
        <p:spPr>
          <a:xfrm>
            <a:off x="685800" y="4215384"/>
            <a:ext cx="6400800" cy="1517904"/>
          </a:xfrm>
        </p:spPr>
        <p:txBody>
          <a:bodyPr/>
          <a:lstStyle>
            <a:lvl1pPr marL="0" indent="0">
              <a:buNone/>
              <a:defRPr sz="1600">
                <a:solidFill>
                  <a:srgbClr val="FFFFFF"/>
                </a:solidFill>
              </a:defRPr>
            </a:lvl1pPr>
            <a:lvl6pPr>
              <a:defRPr>
                <a:solidFill>
                  <a:schemeClr val="bg1"/>
                </a:solidFill>
              </a:defRPr>
            </a:lvl6pPr>
          </a:lstStyle>
          <a:p>
            <a:pPr lvl="0"/>
            <a:r>
              <a:rPr lang="en-US" smtClean="0"/>
              <a:t>Edit Master text styles</a:t>
            </a:r>
          </a:p>
        </p:txBody>
      </p:sp>
      <p:sp>
        <p:nvSpPr>
          <p:cNvPr id="8" name="Date Placeholder 3">
            <a:extLst>
              <a:ext uri="{FF2B5EF4-FFF2-40B4-BE49-F238E27FC236}">
                <a16:creationId xmlns:a16="http://schemas.microsoft.com/office/drawing/2014/main" id="{491623AB-3E65-41EE-8885-69708D41ABF8}"/>
              </a:ext>
            </a:extLst>
          </p:cNvPr>
          <p:cNvSpPr>
            <a:spLocks noGrp="1"/>
          </p:cNvSpPr>
          <p:nvPr>
            <p:ph type="dt" sz="half" idx="12"/>
          </p:nvPr>
        </p:nvSpPr>
        <p:spPr>
          <a:xfrm>
            <a:off x="685800" y="5907088"/>
            <a:ext cx="2743200" cy="274637"/>
          </a:xfrm>
        </p:spPr>
        <p:txBody>
          <a:bodyPr lIns="0"/>
          <a:lstStyle>
            <a:lvl1pPr algn="l">
              <a:defRPr sz="1400">
                <a:solidFill>
                  <a:srgbClr val="FFFFFF"/>
                </a:solidFill>
              </a:defRPr>
            </a:lvl1pPr>
          </a:lstStyle>
          <a:p>
            <a:pPr>
              <a:defRPr/>
            </a:pPr>
            <a:r>
              <a:rPr lang="en-US"/>
              <a:t> June 4, 2020  </a:t>
            </a:r>
          </a:p>
        </p:txBody>
      </p:sp>
    </p:spTree>
    <p:extLst>
      <p:ext uri="{BB962C8B-B14F-4D97-AF65-F5344CB8AC3E}">
        <p14:creationId xmlns:p14="http://schemas.microsoft.com/office/powerpoint/2010/main" val="366865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Charcoal">
    <p:bg>
      <p:bgPr>
        <a:solidFill>
          <a:schemeClr val="tx2"/>
        </a:solidFill>
        <a:effectLst/>
      </p:bgPr>
    </p:bg>
    <p:spTree>
      <p:nvGrpSpPr>
        <p:cNvPr id="1" name=""/>
        <p:cNvGrpSpPr/>
        <p:nvPr/>
      </p:nvGrpSpPr>
      <p:grpSpPr>
        <a:xfrm>
          <a:off x="0" y="0"/>
          <a:ext cx="0" cy="0"/>
          <a:chOff x="0" y="0"/>
          <a:chExt cx="0" cy="0"/>
        </a:xfrm>
      </p:grpSpPr>
      <p:pic>
        <p:nvPicPr>
          <p:cNvPr id="5"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59675" y="46038"/>
            <a:ext cx="45529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a:extLst>
              <a:ext uri="{FF2B5EF4-FFF2-40B4-BE49-F238E27FC236}">
                <a16:creationId xmlns:a16="http://schemas.microsoft.com/office/drawing/2014/main" id="{AE06387E-B2C6-4610-A151-76469ED4B94A}"/>
              </a:ext>
            </a:extLst>
          </p:cNvPr>
          <p:cNvSpPr>
            <a:spLocks noGrp="1"/>
          </p:cNvSpPr>
          <p:nvPr>
            <p:ph type="body" sz="quarter" idx="13"/>
          </p:nvPr>
        </p:nvSpPr>
        <p:spPr>
          <a:xfrm>
            <a:off x="685800" y="4215384"/>
            <a:ext cx="6400800" cy="1517904"/>
          </a:xfrm>
        </p:spPr>
        <p:txBody>
          <a:bodyPr/>
          <a:lstStyle>
            <a:lvl1pPr marL="0" indent="0">
              <a:buNone/>
              <a:defRPr sz="1600">
                <a:solidFill>
                  <a:schemeClr val="bg1"/>
                </a:solidFill>
              </a:defRPr>
            </a:lvl1pPr>
            <a:lvl2pPr marL="0" indent="0">
              <a:spcAft>
                <a:spcPts val="100"/>
              </a:spcAft>
              <a:buClr>
                <a:schemeClr val="bg1"/>
              </a:buClr>
              <a:buFont typeface="Arial" panose="020B0604020202020204" pitchFamily="34" charset="0"/>
              <a:buNone/>
              <a:defRPr sz="1600">
                <a:solidFill>
                  <a:schemeClr val="bg1"/>
                </a:solidFill>
              </a:defRPr>
            </a:lvl2pPr>
            <a:lvl3pPr marL="512064" indent="-283464">
              <a:buClr>
                <a:schemeClr val="bg1"/>
              </a:buClr>
              <a:buFont typeface="Arial" panose="020B0604020202020204" pitchFamily="34" charset="0"/>
              <a:buChar char="―"/>
              <a:defRPr sz="1400">
                <a:solidFill>
                  <a:schemeClr val="bg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smtClean="0"/>
              <a:t>Edit Master text styles</a:t>
            </a:r>
          </a:p>
        </p:txBody>
      </p:sp>
      <p:sp>
        <p:nvSpPr>
          <p:cNvPr id="6" name="Slide Number Placeholder 6">
            <a:extLst>
              <a:ext uri="{FF2B5EF4-FFF2-40B4-BE49-F238E27FC236}">
                <a16:creationId xmlns:a16="http://schemas.microsoft.com/office/drawing/2014/main" id="{B2D5F717-D8B5-4691-A888-F418EED91191}"/>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EDB4F86C-0644-45CD-AFB1-CAD3FD6C2B8B}" type="slidenum">
              <a:rPr lang="en-US"/>
              <a:pPr>
                <a:defRPr/>
              </a:pPr>
              <a:t>‹#›</a:t>
            </a:fld>
            <a:endParaRPr lang="en-US" dirty="0"/>
          </a:p>
        </p:txBody>
      </p:sp>
    </p:spTree>
    <p:extLst>
      <p:ext uri="{BB962C8B-B14F-4D97-AF65-F5344CB8AC3E}">
        <p14:creationId xmlns:p14="http://schemas.microsoft.com/office/powerpoint/2010/main" val="376261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with Disclaimer">
    <p:bg>
      <p:bgPr>
        <a:solidFill>
          <a:srgbClr val="F8F8F8"/>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85800" y="5211763"/>
            <a:ext cx="631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Aft>
                <a:spcPts val="600"/>
              </a:spcAft>
              <a:defRPr/>
            </a:pPr>
            <a:r>
              <a:rPr lang="en-US" altLang="en-US" sz="700" dirty="0" smtClean="0">
                <a:solidFill>
                  <a:srgbClr val="A7A7A7"/>
                </a:solidFill>
                <a:latin typeface="Arial" panose="020B0604020202020204" pitchFamily="34" charset="0"/>
              </a:rPr>
              <a:t>This material is for general information purposes only and should not be construed as legal advice or any other advice on any specific facts or circumstances. </a:t>
            </a:r>
            <a:br>
              <a:rPr lang="en-US" altLang="en-US" sz="700" dirty="0" smtClean="0">
                <a:solidFill>
                  <a:srgbClr val="A7A7A7"/>
                </a:solidFill>
                <a:latin typeface="Arial" panose="020B0604020202020204" pitchFamily="34" charset="0"/>
              </a:rPr>
            </a:br>
            <a:r>
              <a:rPr lang="en-US" altLang="en-US" sz="700" dirty="0" smtClean="0">
                <a:solidFill>
                  <a:srgbClr val="A7A7A7"/>
                </a:solidFill>
                <a:latin typeface="Arial" panose="020B0604020202020204" pitchFamily="34" charset="0"/>
              </a:rPr>
              <a:t>No one should act or refrain from acting based upon any information herein without seeking professional legal advice. McDermott Will &amp; Emery* (McDermott) makes no warranties, representations, or claims of any kind concerning the content herein. McDermott and the contributing presenters or authors expressly disclaim all liability to any person in respect of the consequences of anything done or not done in reliance upon the use of contents included herein. </a:t>
            </a:r>
            <a:br>
              <a:rPr lang="en-US" altLang="en-US" sz="700" dirty="0" smtClean="0">
                <a:solidFill>
                  <a:srgbClr val="A7A7A7"/>
                </a:solidFill>
                <a:latin typeface="Arial" panose="020B0604020202020204" pitchFamily="34" charset="0"/>
              </a:rPr>
            </a:br>
            <a:r>
              <a:rPr lang="en-US" altLang="en-US" sz="700" dirty="0" smtClean="0">
                <a:solidFill>
                  <a:srgbClr val="A7A7A7"/>
                </a:solidFill>
                <a:latin typeface="Arial" panose="020B0604020202020204" pitchFamily="34" charset="0"/>
              </a:rPr>
              <a:t>*For a complete list of McDermott entities visit mwe.com/legalnotices.</a:t>
            </a:r>
          </a:p>
          <a:p>
            <a:pPr>
              <a:defRPr/>
            </a:pPr>
            <a:r>
              <a:rPr lang="en-US" altLang="en-US" sz="700" dirty="0" smtClean="0">
                <a:solidFill>
                  <a:srgbClr val="A7A7A7"/>
                </a:solidFill>
                <a:latin typeface="Arial" panose="020B0604020202020204" pitchFamily="34" charset="0"/>
              </a:rPr>
              <a:t>©2020 McDermott Will &amp; Emery. All rights reserved. Any use of these materials including reproduction, modification, distribution or republication, without the prior written consent of McDermott is strictly prohibited. This may be considered attorney advertising. Prior results do not guarantee a similar outcome. </a:t>
            </a:r>
          </a:p>
        </p:txBody>
      </p:sp>
      <p:pic>
        <p:nvPicPr>
          <p:cNvPr id="6" name="Picture 8"/>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80313" y="52388"/>
            <a:ext cx="4554537"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12648"/>
            <a:ext cx="6419088" cy="2240280"/>
          </a:xfrm>
        </p:spPr>
        <p:txBody>
          <a:bodyPr>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255264"/>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a:extLst>
              <a:ext uri="{FF2B5EF4-FFF2-40B4-BE49-F238E27FC236}">
                <a16:creationId xmlns:a16="http://schemas.microsoft.com/office/drawing/2014/main" id="{AE06387E-B2C6-4610-A151-76469ED4B94A}"/>
              </a:ext>
            </a:extLst>
          </p:cNvPr>
          <p:cNvSpPr>
            <a:spLocks noGrp="1"/>
          </p:cNvSpPr>
          <p:nvPr>
            <p:ph type="body" sz="quarter" idx="13"/>
          </p:nvPr>
        </p:nvSpPr>
        <p:spPr>
          <a:xfrm>
            <a:off x="685800" y="3931920"/>
            <a:ext cx="6400800" cy="960120"/>
          </a:xfrm>
        </p:spPr>
        <p:txBody>
          <a:bodyPr/>
          <a:lstStyle>
            <a:lvl1pPr marL="0" indent="0">
              <a:buNone/>
              <a:defRPr sz="1600">
                <a:solidFill>
                  <a:schemeClr val="tx1"/>
                </a:solidFill>
              </a:defRPr>
            </a:lvl1pPr>
            <a:lvl2pPr marL="0" indent="0">
              <a:spcAft>
                <a:spcPts val="100"/>
              </a:spcAft>
              <a:buClr>
                <a:schemeClr val="accent1"/>
              </a:buClr>
              <a:buFont typeface="Arial" panose="020B0604020202020204" pitchFamily="34" charset="0"/>
              <a:buNone/>
              <a:defRPr sz="1600">
                <a:solidFill>
                  <a:schemeClr val="tx1"/>
                </a:solidFill>
              </a:defRPr>
            </a:lvl2pPr>
            <a:lvl3pPr marL="512064" indent="-283464">
              <a:buClr>
                <a:schemeClr val="bg1"/>
              </a:buClr>
              <a:buFont typeface="Arial" panose="020B0604020202020204" pitchFamily="34" charset="0"/>
              <a:buChar char="―"/>
              <a:defRPr sz="1400">
                <a:solidFill>
                  <a:schemeClr val="tx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smtClean="0"/>
              <a:t>Edit Master text styles</a:t>
            </a:r>
          </a:p>
        </p:txBody>
      </p:sp>
      <p:sp>
        <p:nvSpPr>
          <p:cNvPr id="7" name="Slide Number Placeholder 6">
            <a:extLst>
              <a:ext uri="{FF2B5EF4-FFF2-40B4-BE49-F238E27FC236}">
                <a16:creationId xmlns:a16="http://schemas.microsoft.com/office/drawing/2014/main" id="{B2D5F717-D8B5-4691-A888-F418EED91191}"/>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79AFA0DE-F780-4837-A553-A47D97E9339B}" type="slidenum">
              <a:rPr lang="en-US"/>
              <a:pPr>
                <a:defRPr/>
              </a:pPr>
              <a:t>‹#›</a:t>
            </a:fld>
            <a:endParaRPr lang="en-US" dirty="0"/>
          </a:p>
        </p:txBody>
      </p:sp>
    </p:spTree>
    <p:extLst>
      <p:ext uri="{BB962C8B-B14F-4D97-AF65-F5344CB8AC3E}">
        <p14:creationId xmlns:p14="http://schemas.microsoft.com/office/powerpoint/2010/main" val="244088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8315DC8B-18E4-44C9-A12C-087F71C4D425}"/>
              </a:ext>
            </a:extLst>
          </p:cNvPr>
          <p:cNvSpPr txBox="1">
            <a:spLocks noChangeAspect="1"/>
          </p:cNvSpPr>
          <p:nvPr/>
        </p:nvSpPr>
        <p:spPr>
          <a:xfrm>
            <a:off x="685800" y="6199188"/>
            <a:ext cx="2743200" cy="274637"/>
          </a:xfrm>
          <a:prstGeom prst="rect">
            <a:avLst/>
          </a:prstGeom>
        </p:spPr>
        <p:txBody>
          <a:bodyPr lIns="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dirty="0">
                <a:solidFill>
                  <a:srgbClr val="FFFFFF"/>
                </a:solidFill>
              </a:rPr>
              <a:t>mwe.com</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4450" y="430213"/>
            <a:ext cx="1373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8">
            <a:extLst>
              <a:ext uri="{FF2B5EF4-FFF2-40B4-BE49-F238E27FC236}">
                <a16:creationId xmlns:a16="http://schemas.microsoft.com/office/drawing/2014/main" id="{DA6D6316-66A2-4F58-BF9F-3F0E181AC206}"/>
              </a:ext>
            </a:extLst>
          </p:cNvPr>
          <p:cNvSpPr>
            <a:spLocks noGrp="1"/>
          </p:cNvSpPr>
          <p:nvPr>
            <p:ph type="body" sz="quarter" idx="11"/>
          </p:nvPr>
        </p:nvSpPr>
        <p:spPr>
          <a:xfrm>
            <a:off x="685800" y="4215384"/>
            <a:ext cx="6400800" cy="1517904"/>
          </a:xfrm>
        </p:spPr>
        <p:txBody>
          <a:bodyPr/>
          <a:lstStyle>
            <a:lvl1pPr marL="0" indent="0">
              <a:buNone/>
              <a:defRPr sz="1600">
                <a:solidFill>
                  <a:srgbClr val="FFFFFF"/>
                </a:solidFill>
              </a:defRPr>
            </a:lvl1pPr>
            <a:lvl6pPr>
              <a:defRPr>
                <a:solidFill>
                  <a:schemeClr val="bg1"/>
                </a:solidFill>
              </a:defRPr>
            </a:lvl6pPr>
          </a:lstStyle>
          <a:p>
            <a:pPr lvl="0"/>
            <a:r>
              <a:rPr lang="en-US" smtClean="0"/>
              <a:t>Edit Master text styles</a:t>
            </a:r>
          </a:p>
        </p:txBody>
      </p:sp>
      <p:sp>
        <p:nvSpPr>
          <p:cNvPr id="9" name="Date Placeholder 3">
            <a:extLst>
              <a:ext uri="{FF2B5EF4-FFF2-40B4-BE49-F238E27FC236}">
                <a16:creationId xmlns:a16="http://schemas.microsoft.com/office/drawing/2014/main" id="{491623AB-3E65-41EE-8885-69708D41ABF8}"/>
              </a:ext>
            </a:extLst>
          </p:cNvPr>
          <p:cNvSpPr>
            <a:spLocks noGrp="1"/>
          </p:cNvSpPr>
          <p:nvPr>
            <p:ph type="dt" sz="half" idx="12"/>
          </p:nvPr>
        </p:nvSpPr>
        <p:spPr>
          <a:xfrm>
            <a:off x="685800" y="5907088"/>
            <a:ext cx="2743200" cy="274637"/>
          </a:xfrm>
        </p:spPr>
        <p:txBody>
          <a:bodyPr lIns="0"/>
          <a:lstStyle>
            <a:lvl1pPr algn="l">
              <a:defRPr sz="1400">
                <a:solidFill>
                  <a:srgbClr val="FFFFFF"/>
                </a:solidFill>
              </a:defRPr>
            </a:lvl1pPr>
          </a:lstStyle>
          <a:p>
            <a:pPr>
              <a:defRPr/>
            </a:pPr>
            <a:r>
              <a:rPr lang="en-US"/>
              <a:t> June 4, 2020  </a:t>
            </a:r>
          </a:p>
        </p:txBody>
      </p:sp>
    </p:spTree>
    <p:extLst>
      <p:ext uri="{BB962C8B-B14F-4D97-AF65-F5344CB8AC3E}">
        <p14:creationId xmlns:p14="http://schemas.microsoft.com/office/powerpoint/2010/main" val="51798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540F-6B9E-4DC6-B273-97AD81B05239}"/>
              </a:ext>
            </a:extLst>
          </p:cNvPr>
          <p:cNvSpPr>
            <a:spLocks noGrp="1"/>
          </p:cNvSpPr>
          <p:nvPr>
            <p:ph type="title"/>
          </p:nvPr>
        </p:nvSpPr>
        <p:spPr/>
        <p:txBody>
          <a:bodyPr/>
          <a:lstStyle>
            <a:lvl1pPr>
              <a:defRPr sz="3200" cap="all"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15AFAF4F-7F02-4D7B-802C-A21D2FA1B175}"/>
              </a:ext>
            </a:extLst>
          </p:cNvPr>
          <p:cNvSpPr>
            <a:spLocks noGrp="1"/>
          </p:cNvSpPr>
          <p:nvPr>
            <p:ph idx="1"/>
          </p:nvPr>
        </p:nvSpPr>
        <p:spPr/>
        <p:txBody>
          <a:bodyPr/>
          <a:lstStyle>
            <a:lvl1pPr>
              <a:defRPr/>
            </a:lvl1pPr>
            <a:lvl2pPr>
              <a:defRPr/>
            </a:lvl2pPr>
            <a:lvl3pPr marL="1028700" indent="-28575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a:extLst>
              <a:ext uri="{FF2B5EF4-FFF2-40B4-BE49-F238E27FC236}">
                <a16:creationId xmlns:a16="http://schemas.microsoft.com/office/drawing/2014/main" id="{46D46A64-6AE5-405D-ADB8-80FDD3578143}"/>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5" name="Date Placeholder 3">
            <a:extLst>
              <a:ext uri="{FF2B5EF4-FFF2-40B4-BE49-F238E27FC236}">
                <a16:creationId xmlns:a16="http://schemas.microsoft.com/office/drawing/2014/main" id="{41417C56-D301-4EF7-B8E3-15F9B6221C86}"/>
              </a:ext>
            </a:extLst>
          </p:cNvPr>
          <p:cNvSpPr>
            <a:spLocks noGrp="1"/>
          </p:cNvSpPr>
          <p:nvPr>
            <p:ph type="dt" sz="half" idx="14"/>
          </p:nvPr>
        </p:nvSpPr>
        <p:spPr/>
        <p:txBody>
          <a:bodyPr/>
          <a:lstStyle>
            <a:lvl1pPr>
              <a:defRPr/>
            </a:lvl1pPr>
          </a:lstStyle>
          <a:p>
            <a:pPr>
              <a:defRPr/>
            </a:pPr>
            <a:r>
              <a:rPr lang="en-US"/>
              <a:t> June 4, 2020  </a:t>
            </a:r>
          </a:p>
        </p:txBody>
      </p:sp>
      <p:sp>
        <p:nvSpPr>
          <p:cNvPr id="6" name="Footer Placeholder 4">
            <a:extLst>
              <a:ext uri="{FF2B5EF4-FFF2-40B4-BE49-F238E27FC236}">
                <a16:creationId xmlns:a16="http://schemas.microsoft.com/office/drawing/2014/main" id="{18C1091E-3F5D-4D98-8E5F-899F208F72D0}"/>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0C24FB-16D8-44DB-867A-DA9D44523415}"/>
              </a:ext>
            </a:extLst>
          </p:cNvPr>
          <p:cNvSpPr>
            <a:spLocks noGrp="1"/>
          </p:cNvSpPr>
          <p:nvPr>
            <p:ph type="sldNum" sz="quarter" idx="16"/>
          </p:nvPr>
        </p:nvSpPr>
        <p:spPr/>
        <p:txBody>
          <a:bodyPr/>
          <a:lstStyle>
            <a:lvl1pPr>
              <a:defRPr/>
            </a:lvl1pPr>
          </a:lstStyle>
          <a:p>
            <a:pPr>
              <a:defRPr/>
            </a:pPr>
            <a:fld id="{3C81BF67-C994-4158-A9E2-D261B790B2F0}" type="slidenum">
              <a:rPr lang="en-US"/>
              <a:pPr>
                <a:defRPr/>
              </a:pPr>
              <a:t>‹#›</a:t>
            </a:fld>
            <a:endParaRPr lang="en-US" dirty="0"/>
          </a:p>
        </p:txBody>
      </p:sp>
    </p:spTree>
    <p:extLst>
      <p:ext uri="{BB962C8B-B14F-4D97-AF65-F5344CB8AC3E}">
        <p14:creationId xmlns:p14="http://schemas.microsoft.com/office/powerpoint/2010/main" val="4061960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E232-09CE-47A3-BCE4-FE576BA20470}"/>
              </a:ext>
            </a:extLst>
          </p:cNvPr>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5598A40B-1B30-4F39-9EDA-26E3DAD29E85}"/>
              </a:ext>
            </a:extLst>
          </p:cNvPr>
          <p:cNvSpPr>
            <a:spLocks noGrp="1"/>
          </p:cNvSpPr>
          <p:nvPr>
            <p:ph sz="half" idx="1"/>
          </p:nvPr>
        </p:nvSpPr>
        <p:spPr>
          <a:xfrm>
            <a:off x="685800" y="1825625"/>
            <a:ext cx="5212080" cy="4114800"/>
          </a:xfrm>
        </p:spPr>
        <p:txBody>
          <a:bodyPr>
            <a:normAutofit/>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a:extLst>
              <a:ext uri="{FF2B5EF4-FFF2-40B4-BE49-F238E27FC236}">
                <a16:creationId xmlns:a16="http://schemas.microsoft.com/office/drawing/2014/main" id="{CECB3882-AC6D-435D-A5D2-E55140DA2275}"/>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9" name="Content Placeholder 2">
            <a:extLst>
              <a:ext uri="{FF2B5EF4-FFF2-40B4-BE49-F238E27FC236}">
                <a16:creationId xmlns:a16="http://schemas.microsoft.com/office/drawing/2014/main" id="{5598A40B-1B30-4F39-9EDA-26E3DAD29E85}"/>
              </a:ext>
            </a:extLst>
          </p:cNvPr>
          <p:cNvSpPr>
            <a:spLocks noGrp="1"/>
          </p:cNvSpPr>
          <p:nvPr>
            <p:ph sz="half" idx="14"/>
          </p:nvPr>
        </p:nvSpPr>
        <p:spPr>
          <a:xfrm>
            <a:off x="6167438" y="1825625"/>
            <a:ext cx="5212080" cy="4114800"/>
          </a:xfrm>
        </p:spPr>
        <p:txBody>
          <a:bodyPr>
            <a:normAutofit/>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a:extLst>
              <a:ext uri="{FF2B5EF4-FFF2-40B4-BE49-F238E27FC236}">
                <a16:creationId xmlns:a16="http://schemas.microsoft.com/office/drawing/2014/main" id="{41417C56-D301-4EF7-B8E3-15F9B6221C86}"/>
              </a:ext>
            </a:extLst>
          </p:cNvPr>
          <p:cNvSpPr>
            <a:spLocks noGrp="1"/>
          </p:cNvSpPr>
          <p:nvPr>
            <p:ph type="dt" sz="half" idx="15"/>
          </p:nvPr>
        </p:nvSpPr>
        <p:spPr/>
        <p:txBody>
          <a:bodyPr/>
          <a:lstStyle>
            <a:lvl1pPr>
              <a:defRPr/>
            </a:lvl1pPr>
          </a:lstStyle>
          <a:p>
            <a:pPr>
              <a:defRPr/>
            </a:pPr>
            <a:r>
              <a:rPr lang="en-US"/>
              <a:t> June 4, 2020  </a:t>
            </a:r>
          </a:p>
        </p:txBody>
      </p:sp>
      <p:sp>
        <p:nvSpPr>
          <p:cNvPr id="7" name="Footer Placeholder 4">
            <a:extLst>
              <a:ext uri="{FF2B5EF4-FFF2-40B4-BE49-F238E27FC236}">
                <a16:creationId xmlns:a16="http://schemas.microsoft.com/office/drawing/2014/main" id="{18C1091E-3F5D-4D98-8E5F-899F208F72D0}"/>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A0C24FB-16D8-44DB-867A-DA9D44523415}"/>
              </a:ext>
            </a:extLst>
          </p:cNvPr>
          <p:cNvSpPr>
            <a:spLocks noGrp="1"/>
          </p:cNvSpPr>
          <p:nvPr>
            <p:ph type="sldNum" sz="quarter" idx="17"/>
          </p:nvPr>
        </p:nvSpPr>
        <p:spPr/>
        <p:txBody>
          <a:bodyPr/>
          <a:lstStyle>
            <a:lvl1pPr>
              <a:defRPr/>
            </a:lvl1pPr>
          </a:lstStyle>
          <a:p>
            <a:pPr>
              <a:defRPr/>
            </a:pPr>
            <a:fld id="{DA16B655-015E-48C6-9AA8-F7778641753A}" type="slidenum">
              <a:rPr lang="en-US"/>
              <a:pPr>
                <a:defRPr/>
              </a:pPr>
              <a:t>‹#›</a:t>
            </a:fld>
            <a:endParaRPr lang="en-US" dirty="0"/>
          </a:p>
        </p:txBody>
      </p:sp>
    </p:spTree>
    <p:extLst>
      <p:ext uri="{BB962C8B-B14F-4D97-AF65-F5344CB8AC3E}">
        <p14:creationId xmlns:p14="http://schemas.microsoft.com/office/powerpoint/2010/main" val="329839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9B75-9A35-49BD-AF8F-5D27507A2562}"/>
              </a:ext>
            </a:extLst>
          </p:cNvPr>
          <p:cNvSpPr>
            <a:spLocks noGrp="1"/>
          </p:cNvSpPr>
          <p:nvPr>
            <p:ph type="title"/>
          </p:nvPr>
        </p:nvSpPr>
        <p:spPr>
          <a:xfrm>
            <a:off x="685800" y="457200"/>
            <a:ext cx="10817352" cy="1033272"/>
          </a:xfrm>
        </p:spPr>
        <p:txBody>
          <a:bodyPr/>
          <a:lstStyle>
            <a:lvl1pPr>
              <a:defRPr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1B65E04-02A5-4D6B-891B-93D8C71F9663}"/>
              </a:ext>
            </a:extLst>
          </p:cNvPr>
          <p:cNvSpPr>
            <a:spLocks noGrp="1"/>
          </p:cNvSpPr>
          <p:nvPr>
            <p:ph type="body" idx="1"/>
          </p:nvPr>
        </p:nvSpPr>
        <p:spPr>
          <a:xfrm>
            <a:off x="685800" y="1828800"/>
            <a:ext cx="5212080" cy="548640"/>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8E777407-900D-42F0-A4F5-31EE67B4F5AA}"/>
              </a:ext>
            </a:extLst>
          </p:cNvPr>
          <p:cNvSpPr>
            <a:spLocks noGrp="1"/>
          </p:cNvSpPr>
          <p:nvPr>
            <p:ph sz="half" idx="2"/>
          </p:nvPr>
        </p:nvSpPr>
        <p:spPr>
          <a:xfrm>
            <a:off x="685800" y="2423541"/>
            <a:ext cx="5212080" cy="3502152"/>
          </a:xfrm>
        </p:spPr>
        <p:txBody>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7F09008A-969B-4FAA-A38C-24F684C9B247}"/>
              </a:ext>
            </a:extLst>
          </p:cNvPr>
          <p:cNvSpPr>
            <a:spLocks noGrp="1"/>
          </p:cNvSpPr>
          <p:nvPr>
            <p:ph type="body" sz="quarter" idx="3"/>
          </p:nvPr>
        </p:nvSpPr>
        <p:spPr>
          <a:xfrm>
            <a:off x="6268529" y="1828800"/>
            <a:ext cx="5183188" cy="548640"/>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7">
            <a:extLst>
              <a:ext uri="{FF2B5EF4-FFF2-40B4-BE49-F238E27FC236}">
                <a16:creationId xmlns:a16="http://schemas.microsoft.com/office/drawing/2014/main" id="{44B2DB2D-031B-462D-9B5B-73BA0430C63C}"/>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12" name="Content Placeholder 3">
            <a:extLst>
              <a:ext uri="{FF2B5EF4-FFF2-40B4-BE49-F238E27FC236}">
                <a16:creationId xmlns:a16="http://schemas.microsoft.com/office/drawing/2014/main" id="{8E777407-900D-42F0-A4F5-31EE67B4F5AA}"/>
              </a:ext>
            </a:extLst>
          </p:cNvPr>
          <p:cNvSpPr>
            <a:spLocks noGrp="1"/>
          </p:cNvSpPr>
          <p:nvPr>
            <p:ph sz="half" idx="14"/>
          </p:nvPr>
        </p:nvSpPr>
        <p:spPr>
          <a:xfrm>
            <a:off x="6268529" y="2423541"/>
            <a:ext cx="5212080" cy="3502152"/>
          </a:xfrm>
        </p:spPr>
        <p:txBody>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a:extLst>
              <a:ext uri="{FF2B5EF4-FFF2-40B4-BE49-F238E27FC236}">
                <a16:creationId xmlns:a16="http://schemas.microsoft.com/office/drawing/2014/main" id="{41417C56-D301-4EF7-B8E3-15F9B6221C86}"/>
              </a:ext>
            </a:extLst>
          </p:cNvPr>
          <p:cNvSpPr>
            <a:spLocks noGrp="1"/>
          </p:cNvSpPr>
          <p:nvPr>
            <p:ph type="dt" sz="half" idx="15"/>
          </p:nvPr>
        </p:nvSpPr>
        <p:spPr/>
        <p:txBody>
          <a:bodyPr/>
          <a:lstStyle>
            <a:lvl1pPr>
              <a:defRPr/>
            </a:lvl1pPr>
          </a:lstStyle>
          <a:p>
            <a:pPr>
              <a:defRPr/>
            </a:pPr>
            <a:r>
              <a:rPr lang="en-US"/>
              <a:t> June 4, 2020  </a:t>
            </a:r>
          </a:p>
        </p:txBody>
      </p:sp>
      <p:sp>
        <p:nvSpPr>
          <p:cNvPr id="9" name="Footer Placeholder 4">
            <a:extLst>
              <a:ext uri="{FF2B5EF4-FFF2-40B4-BE49-F238E27FC236}">
                <a16:creationId xmlns:a16="http://schemas.microsoft.com/office/drawing/2014/main" id="{18C1091E-3F5D-4D98-8E5F-899F208F72D0}"/>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A0C24FB-16D8-44DB-867A-DA9D44523415}"/>
              </a:ext>
            </a:extLst>
          </p:cNvPr>
          <p:cNvSpPr>
            <a:spLocks noGrp="1"/>
          </p:cNvSpPr>
          <p:nvPr>
            <p:ph type="sldNum" sz="quarter" idx="17"/>
          </p:nvPr>
        </p:nvSpPr>
        <p:spPr/>
        <p:txBody>
          <a:bodyPr/>
          <a:lstStyle>
            <a:lvl1pPr>
              <a:defRPr/>
            </a:lvl1pPr>
          </a:lstStyle>
          <a:p>
            <a:pPr>
              <a:defRPr/>
            </a:pPr>
            <a:fld id="{FAAAFB19-B594-49E5-B6C3-DE4271162948}" type="slidenum">
              <a:rPr lang="en-US"/>
              <a:pPr>
                <a:defRPr/>
              </a:pPr>
              <a:t>‹#›</a:t>
            </a:fld>
            <a:endParaRPr lang="en-US" dirty="0"/>
          </a:p>
        </p:txBody>
      </p:sp>
    </p:spTree>
    <p:extLst>
      <p:ext uri="{BB962C8B-B14F-4D97-AF65-F5344CB8AC3E}">
        <p14:creationId xmlns:p14="http://schemas.microsoft.com/office/powerpoint/2010/main" val="104258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67EF-B77B-4AA1-810B-EF19A0972816}"/>
              </a:ext>
            </a:extLst>
          </p:cNvPr>
          <p:cNvSpPr>
            <a:spLocks noGrp="1"/>
          </p:cNvSpPr>
          <p:nvPr>
            <p:ph type="title"/>
          </p:nvPr>
        </p:nvSpPr>
        <p:spPr/>
        <p:txBody>
          <a:bodyPr/>
          <a:lstStyle>
            <a:lvl1pPr>
              <a:defRPr/>
            </a:lvl1pPr>
          </a:lstStyle>
          <a:p>
            <a:r>
              <a:rPr lang="en-US" smtClean="0"/>
              <a:t>Click to edit Master title style</a:t>
            </a:r>
            <a:endParaRPr lang="en-US" dirty="0"/>
          </a:p>
        </p:txBody>
      </p:sp>
      <p:sp>
        <p:nvSpPr>
          <p:cNvPr id="11" name="Text Placeholder 10">
            <a:extLst>
              <a:ext uri="{FF2B5EF4-FFF2-40B4-BE49-F238E27FC236}">
                <a16:creationId xmlns:a16="http://schemas.microsoft.com/office/drawing/2014/main" id="{95036730-01D4-4184-95C3-54E7F63B8912}"/>
              </a:ext>
            </a:extLst>
          </p:cNvPr>
          <p:cNvSpPr>
            <a:spLocks noGrp="1"/>
          </p:cNvSpPr>
          <p:nvPr>
            <p:ph type="body" sz="quarter" idx="16"/>
          </p:nvPr>
        </p:nvSpPr>
        <p:spPr>
          <a:xfrm>
            <a:off x="685800"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a:extLst>
              <a:ext uri="{FF2B5EF4-FFF2-40B4-BE49-F238E27FC236}">
                <a16:creationId xmlns:a16="http://schemas.microsoft.com/office/drawing/2014/main" id="{3698B92A-E684-4383-8073-8048C97E4EE4}"/>
              </a:ext>
            </a:extLst>
          </p:cNvPr>
          <p:cNvSpPr>
            <a:spLocks noGrp="1"/>
          </p:cNvSpPr>
          <p:nvPr>
            <p:ph type="body" idx="1"/>
          </p:nvPr>
        </p:nvSpPr>
        <p:spPr>
          <a:xfrm>
            <a:off x="685800" y="1828800"/>
            <a:ext cx="3355848" cy="371102"/>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5" name="Text Placeholder 2">
            <a:extLst>
              <a:ext uri="{FF2B5EF4-FFF2-40B4-BE49-F238E27FC236}">
                <a16:creationId xmlns:a16="http://schemas.microsoft.com/office/drawing/2014/main" id="{388AAB49-69BE-4289-9925-5D2415AF233E}"/>
              </a:ext>
            </a:extLst>
          </p:cNvPr>
          <p:cNvSpPr>
            <a:spLocks noGrp="1"/>
          </p:cNvSpPr>
          <p:nvPr>
            <p:ph type="body" idx="19"/>
          </p:nvPr>
        </p:nvSpPr>
        <p:spPr>
          <a:xfrm>
            <a:off x="4402836" y="1828800"/>
            <a:ext cx="3355848" cy="374904"/>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2">
            <a:extLst>
              <a:ext uri="{FF2B5EF4-FFF2-40B4-BE49-F238E27FC236}">
                <a16:creationId xmlns:a16="http://schemas.microsoft.com/office/drawing/2014/main" id="{C7095590-A3C4-4ABA-83A6-C5572DC8BD12}"/>
              </a:ext>
            </a:extLst>
          </p:cNvPr>
          <p:cNvSpPr>
            <a:spLocks noGrp="1"/>
          </p:cNvSpPr>
          <p:nvPr>
            <p:ph type="body" idx="20"/>
          </p:nvPr>
        </p:nvSpPr>
        <p:spPr>
          <a:xfrm>
            <a:off x="8138096" y="1828800"/>
            <a:ext cx="3319272" cy="374904"/>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Text Placeholder 6">
            <a:extLst>
              <a:ext uri="{FF2B5EF4-FFF2-40B4-BE49-F238E27FC236}">
                <a16:creationId xmlns:a16="http://schemas.microsoft.com/office/drawing/2014/main" id="{B90D4472-DF91-427E-ABA9-5E23E5970C77}"/>
              </a:ext>
            </a:extLst>
          </p:cNvPr>
          <p:cNvSpPr>
            <a:spLocks noGrp="1"/>
          </p:cNvSpPr>
          <p:nvPr>
            <p:ph type="body" sz="quarter" idx="21"/>
          </p:nvPr>
        </p:nvSpPr>
        <p:spPr>
          <a:xfrm>
            <a:off x="2587752" y="6300216"/>
            <a:ext cx="5705856" cy="557784"/>
          </a:xfrm>
        </p:spPr>
        <p:txBody>
          <a:bodyPr lIns="91440" anchor="ctr"/>
          <a:lstStyle>
            <a:lvl1pPr marL="0" indent="0">
              <a:buNone/>
              <a:defRPr sz="800"/>
            </a:lvl1pPr>
            <a:lvl2pPr marL="228600" indent="0">
              <a:buNone/>
              <a:defRPr/>
            </a:lvl2pPr>
          </a:lstStyle>
          <a:p>
            <a:pPr lvl="0"/>
            <a:r>
              <a:rPr lang="en-US" smtClean="0"/>
              <a:t>Edit Master text styles</a:t>
            </a:r>
          </a:p>
        </p:txBody>
      </p:sp>
      <p:sp>
        <p:nvSpPr>
          <p:cNvPr id="17" name="Text Placeholder 10">
            <a:extLst>
              <a:ext uri="{FF2B5EF4-FFF2-40B4-BE49-F238E27FC236}">
                <a16:creationId xmlns:a16="http://schemas.microsoft.com/office/drawing/2014/main" id="{95036730-01D4-4184-95C3-54E7F63B8912}"/>
              </a:ext>
            </a:extLst>
          </p:cNvPr>
          <p:cNvSpPr>
            <a:spLocks noGrp="1"/>
          </p:cNvSpPr>
          <p:nvPr>
            <p:ph type="body" sz="quarter" idx="22"/>
          </p:nvPr>
        </p:nvSpPr>
        <p:spPr>
          <a:xfrm>
            <a:off x="4402709"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0">
            <a:extLst>
              <a:ext uri="{FF2B5EF4-FFF2-40B4-BE49-F238E27FC236}">
                <a16:creationId xmlns:a16="http://schemas.microsoft.com/office/drawing/2014/main" id="{95036730-01D4-4184-95C3-54E7F63B8912}"/>
              </a:ext>
            </a:extLst>
          </p:cNvPr>
          <p:cNvSpPr>
            <a:spLocks noGrp="1"/>
          </p:cNvSpPr>
          <p:nvPr>
            <p:ph type="body" sz="quarter" idx="23"/>
          </p:nvPr>
        </p:nvSpPr>
        <p:spPr>
          <a:xfrm>
            <a:off x="8138096"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a:extLst>
              <a:ext uri="{FF2B5EF4-FFF2-40B4-BE49-F238E27FC236}">
                <a16:creationId xmlns:a16="http://schemas.microsoft.com/office/drawing/2014/main" id="{41417C56-D301-4EF7-B8E3-15F9B6221C86}"/>
              </a:ext>
            </a:extLst>
          </p:cNvPr>
          <p:cNvSpPr>
            <a:spLocks noGrp="1"/>
          </p:cNvSpPr>
          <p:nvPr>
            <p:ph type="dt" sz="half" idx="24"/>
          </p:nvPr>
        </p:nvSpPr>
        <p:spPr/>
        <p:txBody>
          <a:bodyPr/>
          <a:lstStyle>
            <a:lvl1pPr>
              <a:defRPr/>
            </a:lvl1pPr>
          </a:lstStyle>
          <a:p>
            <a:pPr>
              <a:defRPr/>
            </a:pPr>
            <a:r>
              <a:rPr lang="en-US"/>
              <a:t> June 4, 2020  </a:t>
            </a:r>
          </a:p>
        </p:txBody>
      </p:sp>
      <p:sp>
        <p:nvSpPr>
          <p:cNvPr id="12" name="Footer Placeholder 4">
            <a:extLst>
              <a:ext uri="{FF2B5EF4-FFF2-40B4-BE49-F238E27FC236}">
                <a16:creationId xmlns:a16="http://schemas.microsoft.com/office/drawing/2014/main" id="{18C1091E-3F5D-4D98-8E5F-899F208F72D0}"/>
              </a:ext>
            </a:extLst>
          </p:cNvPr>
          <p:cNvSpPr>
            <a:spLocks noGrp="1"/>
          </p:cNvSpPr>
          <p:nvPr>
            <p:ph type="ftr" sz="quarter" idx="25"/>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A0C24FB-16D8-44DB-867A-DA9D44523415}"/>
              </a:ext>
            </a:extLst>
          </p:cNvPr>
          <p:cNvSpPr>
            <a:spLocks noGrp="1"/>
          </p:cNvSpPr>
          <p:nvPr>
            <p:ph type="sldNum" sz="quarter" idx="26"/>
          </p:nvPr>
        </p:nvSpPr>
        <p:spPr/>
        <p:txBody>
          <a:bodyPr/>
          <a:lstStyle>
            <a:lvl1pPr>
              <a:defRPr/>
            </a:lvl1pPr>
          </a:lstStyle>
          <a:p>
            <a:pPr>
              <a:defRPr/>
            </a:pPr>
            <a:fld id="{1904B165-C874-4F3C-B93E-6B7FBF3E2036}" type="slidenum">
              <a:rPr lang="en-US"/>
              <a:pPr>
                <a:defRPr/>
              </a:pPr>
              <a:t>‹#›</a:t>
            </a:fld>
            <a:endParaRPr lang="en-US" dirty="0"/>
          </a:p>
        </p:txBody>
      </p:sp>
    </p:spTree>
    <p:extLst>
      <p:ext uri="{BB962C8B-B14F-4D97-AF65-F5344CB8AC3E}">
        <p14:creationId xmlns:p14="http://schemas.microsoft.com/office/powerpoint/2010/main" val="83945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9079174-DDE3-49FA-BB52-117D11C87387}"/>
              </a:ext>
            </a:extLst>
          </p:cNvPr>
          <p:cNvSpPr>
            <a:spLocks noGrp="1"/>
          </p:cNvSpPr>
          <p:nvPr>
            <p:ph type="body" sz="quarter" idx="13"/>
          </p:nvPr>
        </p:nvSpPr>
        <p:spPr>
          <a:xfrm>
            <a:off x="685800" y="1102936"/>
            <a:ext cx="10790238" cy="424140"/>
          </a:xfrm>
        </p:spPr>
        <p:txBody>
          <a:bodyPr anchor="t" anchorCtr="0">
            <a:normAutofit/>
          </a:bodyPr>
          <a:lstStyle>
            <a:lvl1pPr marL="0" indent="0">
              <a:buNone/>
              <a:defRPr sz="2200"/>
            </a:lvl1pPr>
            <a:lvl2pPr>
              <a:defRPr sz="2400"/>
            </a:lvl2pPr>
            <a:lvl3pPr>
              <a:defRPr sz="2400"/>
            </a:lvl3pPr>
            <a:lvl4pPr>
              <a:defRPr sz="2400"/>
            </a:lvl4pPr>
            <a:lvl5pPr>
              <a:defRPr sz="2400"/>
            </a:lvl5pPr>
          </a:lstStyle>
          <a:p>
            <a:pPr lvl="0"/>
            <a:r>
              <a:rPr lang="en-US" smtClean="0"/>
              <a:t>Edit Master text styles</a:t>
            </a:r>
          </a:p>
        </p:txBody>
      </p:sp>
      <p:sp>
        <p:nvSpPr>
          <p:cNvPr id="2" name="Title 1">
            <a:extLst>
              <a:ext uri="{FF2B5EF4-FFF2-40B4-BE49-F238E27FC236}">
                <a16:creationId xmlns:a16="http://schemas.microsoft.com/office/drawing/2014/main" id="{179B540F-6B9E-4DC6-B273-97AD81B05239}"/>
              </a:ext>
            </a:extLst>
          </p:cNvPr>
          <p:cNvSpPr>
            <a:spLocks noGrp="1"/>
          </p:cNvSpPr>
          <p:nvPr>
            <p:ph type="title"/>
          </p:nvPr>
        </p:nvSpPr>
        <p:spPr>
          <a:xfrm>
            <a:off x="685800" y="457200"/>
            <a:ext cx="10789920" cy="608877"/>
          </a:xfrm>
        </p:spPr>
        <p:txBody>
          <a:bodyPr/>
          <a:lstStyle>
            <a:lvl1pPr>
              <a:defRPr sz="3200" cap="all"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15AFAF4F-7F02-4D7B-802C-A21D2FA1B175}"/>
              </a:ext>
            </a:extLst>
          </p:cNvPr>
          <p:cNvSpPr>
            <a:spLocks noGrp="1"/>
          </p:cNvSpPr>
          <p:nvPr>
            <p:ph idx="1"/>
          </p:nvPr>
        </p:nvSpPr>
        <p:spPr/>
        <p:txBody>
          <a:bodyPr/>
          <a:lstStyle>
            <a:lvl1pPr>
              <a:defRPr/>
            </a:lvl1pPr>
            <a:lvl2pPr>
              <a:defRPr/>
            </a:lvl2pPr>
            <a:lvl3pPr marL="1028700" indent="-28575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a:extLst>
              <a:ext uri="{FF2B5EF4-FFF2-40B4-BE49-F238E27FC236}">
                <a16:creationId xmlns:a16="http://schemas.microsoft.com/office/drawing/2014/main" id="{139C75B5-DB56-4948-BA7C-019B71E05363}"/>
              </a:ext>
            </a:extLst>
          </p:cNvPr>
          <p:cNvSpPr>
            <a:spLocks noGrp="1"/>
          </p:cNvSpPr>
          <p:nvPr>
            <p:ph type="body" sz="quarter" idx="14"/>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6" name="Date Placeholder 3">
            <a:extLst>
              <a:ext uri="{FF2B5EF4-FFF2-40B4-BE49-F238E27FC236}">
                <a16:creationId xmlns:a16="http://schemas.microsoft.com/office/drawing/2014/main" id="{41417C56-D301-4EF7-B8E3-15F9B6221C86}"/>
              </a:ext>
            </a:extLst>
          </p:cNvPr>
          <p:cNvSpPr>
            <a:spLocks noGrp="1"/>
          </p:cNvSpPr>
          <p:nvPr>
            <p:ph type="dt" sz="half" idx="15"/>
          </p:nvPr>
        </p:nvSpPr>
        <p:spPr/>
        <p:txBody>
          <a:bodyPr/>
          <a:lstStyle>
            <a:lvl1pPr>
              <a:defRPr/>
            </a:lvl1pPr>
          </a:lstStyle>
          <a:p>
            <a:pPr>
              <a:defRPr/>
            </a:pPr>
            <a:r>
              <a:rPr lang="en-US"/>
              <a:t> June 4, 2020  </a:t>
            </a:r>
          </a:p>
        </p:txBody>
      </p:sp>
      <p:sp>
        <p:nvSpPr>
          <p:cNvPr id="7" name="Footer Placeholder 4">
            <a:extLst>
              <a:ext uri="{FF2B5EF4-FFF2-40B4-BE49-F238E27FC236}">
                <a16:creationId xmlns:a16="http://schemas.microsoft.com/office/drawing/2014/main" id="{18C1091E-3F5D-4D98-8E5F-899F208F72D0}"/>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A0C24FB-16D8-44DB-867A-DA9D44523415}"/>
              </a:ext>
            </a:extLst>
          </p:cNvPr>
          <p:cNvSpPr>
            <a:spLocks noGrp="1"/>
          </p:cNvSpPr>
          <p:nvPr>
            <p:ph type="sldNum" sz="quarter" idx="17"/>
          </p:nvPr>
        </p:nvSpPr>
        <p:spPr/>
        <p:txBody>
          <a:bodyPr/>
          <a:lstStyle>
            <a:lvl1pPr>
              <a:defRPr/>
            </a:lvl1pPr>
          </a:lstStyle>
          <a:p>
            <a:pPr>
              <a:defRPr/>
            </a:pPr>
            <a:fld id="{55785F8E-13D1-45A1-AA1F-6D8DE8D9EF47}" type="slidenum">
              <a:rPr lang="en-US"/>
              <a:pPr>
                <a:defRPr/>
              </a:pPr>
              <a:t>‹#›</a:t>
            </a:fld>
            <a:endParaRPr lang="en-US" dirty="0"/>
          </a:p>
        </p:txBody>
      </p:sp>
    </p:spTree>
    <p:extLst>
      <p:ext uri="{BB962C8B-B14F-4D97-AF65-F5344CB8AC3E}">
        <p14:creationId xmlns:p14="http://schemas.microsoft.com/office/powerpoint/2010/main" val="431541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6B9D3EE-3FC3-4B1F-B2F4-2AE86DB16940}"/>
              </a:ext>
            </a:extLst>
          </p:cNvPr>
          <p:cNvSpPr>
            <a:spLocks noGrp="1"/>
          </p:cNvSpPr>
          <p:nvPr>
            <p:ph type="sldNum" sz="quarter" idx="10"/>
          </p:nvPr>
        </p:nvSpPr>
        <p:spPr/>
        <p:txBody>
          <a:bodyPr/>
          <a:lstStyle>
            <a:lvl1pPr>
              <a:defRPr/>
            </a:lvl1pPr>
          </a:lstStyle>
          <a:p>
            <a:pPr>
              <a:defRPr/>
            </a:pPr>
            <a:fld id="{618297F9-0CD9-422E-A7ED-10F8C95FA295}" type="slidenum">
              <a:rPr lang="en-US"/>
              <a:pPr>
                <a:defRPr/>
              </a:pPr>
              <a:t>‹#›</a:t>
            </a:fld>
            <a:endParaRPr lang="en-US" dirty="0"/>
          </a:p>
        </p:txBody>
      </p:sp>
    </p:spTree>
    <p:extLst>
      <p:ext uri="{BB962C8B-B14F-4D97-AF65-F5344CB8AC3E}">
        <p14:creationId xmlns:p14="http://schemas.microsoft.com/office/powerpoint/2010/main" val="27266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540F-6B9E-4DC6-B273-97AD81B05239}"/>
              </a:ext>
            </a:extLst>
          </p:cNvPr>
          <p:cNvSpPr>
            <a:spLocks noGrp="1"/>
          </p:cNvSpPr>
          <p:nvPr>
            <p:ph type="title"/>
          </p:nvPr>
        </p:nvSpPr>
        <p:spPr/>
        <p:txBody>
          <a:bodyPr/>
          <a:lstStyle>
            <a:lvl1pPr>
              <a:defRPr sz="3200" cap="all"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15AFAF4F-7F02-4D7B-802C-A21D2FA1B175}"/>
              </a:ext>
            </a:extLst>
          </p:cNvPr>
          <p:cNvSpPr>
            <a:spLocks noGrp="1"/>
          </p:cNvSpPr>
          <p:nvPr>
            <p:ph idx="1"/>
          </p:nvPr>
        </p:nvSpPr>
        <p:spPr/>
        <p:txBody>
          <a:bodyPr/>
          <a:lstStyle>
            <a:lvl1pPr>
              <a:defRPr/>
            </a:lvl1pPr>
            <a:lvl2pPr>
              <a:defRPr/>
            </a:lvl2pPr>
            <a:lvl3pPr marL="1028700" indent="-28575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a:extLst>
              <a:ext uri="{FF2B5EF4-FFF2-40B4-BE49-F238E27FC236}">
                <a16:creationId xmlns:a16="http://schemas.microsoft.com/office/drawing/2014/main" id="{46D46A64-6AE5-405D-ADB8-80FDD3578143}"/>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5" name="Date Placeholder 3">
            <a:extLst>
              <a:ext uri="{FF2B5EF4-FFF2-40B4-BE49-F238E27FC236}">
                <a16:creationId xmlns:a16="http://schemas.microsoft.com/office/drawing/2014/main" id="{41417C56-D301-4EF7-B8E3-15F9B6221C86}"/>
              </a:ext>
            </a:extLst>
          </p:cNvPr>
          <p:cNvSpPr>
            <a:spLocks noGrp="1"/>
          </p:cNvSpPr>
          <p:nvPr>
            <p:ph type="dt" sz="half" idx="14"/>
          </p:nvPr>
        </p:nvSpPr>
        <p:spPr/>
        <p:txBody>
          <a:bodyPr/>
          <a:lstStyle>
            <a:lvl1pPr>
              <a:defRPr/>
            </a:lvl1pPr>
          </a:lstStyle>
          <a:p>
            <a:pPr>
              <a:defRPr/>
            </a:pPr>
            <a:r>
              <a:rPr lang="en-US"/>
              <a:t> June 4, 2020  </a:t>
            </a:r>
          </a:p>
        </p:txBody>
      </p:sp>
      <p:sp>
        <p:nvSpPr>
          <p:cNvPr id="6" name="Footer Placeholder 4">
            <a:extLst>
              <a:ext uri="{FF2B5EF4-FFF2-40B4-BE49-F238E27FC236}">
                <a16:creationId xmlns:a16="http://schemas.microsoft.com/office/drawing/2014/main" id="{18C1091E-3F5D-4D98-8E5F-899F208F72D0}"/>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0C24FB-16D8-44DB-867A-DA9D44523415}"/>
              </a:ext>
            </a:extLst>
          </p:cNvPr>
          <p:cNvSpPr>
            <a:spLocks noGrp="1"/>
          </p:cNvSpPr>
          <p:nvPr>
            <p:ph type="sldNum" sz="quarter" idx="16"/>
          </p:nvPr>
        </p:nvSpPr>
        <p:spPr/>
        <p:txBody>
          <a:bodyPr/>
          <a:lstStyle>
            <a:lvl1pPr>
              <a:defRPr/>
            </a:lvl1pPr>
          </a:lstStyle>
          <a:p>
            <a:pPr>
              <a:defRPr/>
            </a:pPr>
            <a:fld id="{3273159A-5BCA-4B06-B1A9-61A1A214D380}" type="slidenum">
              <a:rPr lang="en-US"/>
              <a:pPr>
                <a:defRPr/>
              </a:pPr>
              <a:t>‹#›</a:t>
            </a:fld>
            <a:endParaRPr lang="en-US" dirty="0"/>
          </a:p>
        </p:txBody>
      </p:sp>
    </p:spTree>
    <p:extLst>
      <p:ext uri="{BB962C8B-B14F-4D97-AF65-F5344CB8AC3E}">
        <p14:creationId xmlns:p14="http://schemas.microsoft.com/office/powerpoint/2010/main" val="248374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30A34A-8081-46F7-B462-4AE89B861B14}"/>
              </a:ext>
            </a:extLst>
          </p:cNvPr>
          <p:cNvSpPr/>
          <p:nvPr/>
        </p:nvSpPr>
        <p:spPr>
          <a:xfrm>
            <a:off x="8769350" y="0"/>
            <a:ext cx="34655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lgn="ctr" eaLnBrk="1" fontAlgn="auto" hangingPunct="1">
              <a:spcBef>
                <a:spcPts val="0"/>
              </a:spcBef>
              <a:spcAft>
                <a:spcPts val="0"/>
              </a:spcAft>
              <a:defRPr/>
            </a:pPr>
            <a:endParaRPr lang="en-US" dirty="0">
              <a:solidFill>
                <a:srgbClr val="FFFFFF"/>
              </a:solidFill>
            </a:endParaRPr>
          </a:p>
        </p:txBody>
      </p:sp>
      <p:sp>
        <p:nvSpPr>
          <p:cNvPr id="2" name="Title 1">
            <a:extLst>
              <a:ext uri="{FF2B5EF4-FFF2-40B4-BE49-F238E27FC236}">
                <a16:creationId xmlns:a16="http://schemas.microsoft.com/office/drawing/2014/main" id="{29EB19EE-954D-41CF-AE00-0CACC38908CC}"/>
              </a:ext>
            </a:extLst>
          </p:cNvPr>
          <p:cNvSpPr>
            <a:spLocks noGrp="1"/>
          </p:cNvSpPr>
          <p:nvPr>
            <p:ph type="title"/>
          </p:nvPr>
        </p:nvSpPr>
        <p:spPr>
          <a:xfrm>
            <a:off x="685800" y="457200"/>
            <a:ext cx="7653528" cy="1033272"/>
          </a:xfrm>
        </p:spPr>
        <p:txBody>
          <a:bodyPr/>
          <a:lstStyle>
            <a:lvl1pPr>
              <a:defRPr sz="320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CE54E3EF-F26D-4C4A-8B8C-2E2D6157A4B0}"/>
              </a:ext>
            </a:extLst>
          </p:cNvPr>
          <p:cNvSpPr>
            <a:spLocks noGrp="1"/>
          </p:cNvSpPr>
          <p:nvPr>
            <p:ph idx="1"/>
          </p:nvPr>
        </p:nvSpPr>
        <p:spPr>
          <a:xfrm>
            <a:off x="8979408" y="1252728"/>
            <a:ext cx="2761488" cy="4736592"/>
          </a:xfrm>
        </p:spPr>
        <p:txBody>
          <a:bodyPr/>
          <a:lstStyle>
            <a:lvl1pPr marL="0" indent="0">
              <a:buNone/>
              <a:defRPr sz="1400"/>
            </a:lvl1pPr>
            <a:lvl2pPr marL="228600" indent="-228600">
              <a:defRPr sz="1600"/>
            </a:lvl2pPr>
            <a:lvl3pPr marL="457200">
              <a:defRPr sz="1600"/>
            </a:lvl3pPr>
            <a:lvl4pPr>
              <a:lnSpc>
                <a:spcPct val="100000"/>
              </a:lnSpc>
              <a:spcBef>
                <a:spcPts val="1200"/>
              </a:spcBef>
              <a:spcAft>
                <a:spcPts val="200"/>
              </a:spcAft>
              <a:defRPr sz="1200"/>
            </a:lvl4pPr>
            <a:lvl5pPr>
              <a:defRPr sz="1100"/>
            </a:lvl5pPr>
            <a:lvl6pPr>
              <a:defRPr sz="14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a:extLst>
              <a:ext uri="{FF2B5EF4-FFF2-40B4-BE49-F238E27FC236}">
                <a16:creationId xmlns:a16="http://schemas.microsoft.com/office/drawing/2014/main" id="{3093A17D-F794-44FE-9C5D-514CFF1B2ED9}"/>
              </a:ext>
            </a:extLst>
          </p:cNvPr>
          <p:cNvSpPr>
            <a:spLocks noGrp="1"/>
          </p:cNvSpPr>
          <p:nvPr>
            <p:ph type="body" sz="quarter" idx="13"/>
          </p:nvPr>
        </p:nvSpPr>
        <p:spPr>
          <a:xfrm>
            <a:off x="685800" y="1828800"/>
            <a:ext cx="7616952" cy="4114800"/>
          </a:xfrm>
        </p:spPr>
        <p:txBody>
          <a:bodyPr>
            <a:normAutofit/>
          </a:bodyPr>
          <a:lstStyle>
            <a:lvl1pPr>
              <a:lnSpc>
                <a:spcPct val="110000"/>
              </a:lnSpc>
              <a:defRPr/>
            </a:lvl1pPr>
            <a:lvl4pPr>
              <a:lnSpc>
                <a:spcPct val="100000"/>
              </a:lnSpc>
              <a:spcBef>
                <a:spcPts val="1200"/>
              </a:spcBef>
              <a:spcAft>
                <a:spcPts val="200"/>
              </a:spcAft>
              <a:defRPr/>
            </a:lvl4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a:extLst>
              <a:ext uri="{FF2B5EF4-FFF2-40B4-BE49-F238E27FC236}">
                <a16:creationId xmlns:a16="http://schemas.microsoft.com/office/drawing/2014/main" id="{8D6726FD-3FF7-42E6-9276-B5B0319235DF}"/>
              </a:ext>
            </a:extLst>
          </p:cNvPr>
          <p:cNvSpPr>
            <a:spLocks noGrp="1"/>
          </p:cNvSpPr>
          <p:nvPr>
            <p:ph type="body" idx="20"/>
          </p:nvPr>
        </p:nvSpPr>
        <p:spPr>
          <a:xfrm>
            <a:off x="8979408" y="484632"/>
            <a:ext cx="2743200" cy="530352"/>
          </a:xfrm>
        </p:spPr>
        <p:txBody>
          <a:bodyPr anchor="b" anchorCtr="0"/>
          <a:lstStyle>
            <a:lvl1pPr marL="0" indent="0">
              <a:buNone/>
              <a:defRPr sz="1600" b="1"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a:extLst>
              <a:ext uri="{FF2B5EF4-FFF2-40B4-BE49-F238E27FC236}">
                <a16:creationId xmlns:a16="http://schemas.microsoft.com/office/drawing/2014/main" id="{FFE36551-4A9F-48FB-8480-ECA6DA45287B}"/>
              </a:ext>
            </a:extLst>
          </p:cNvPr>
          <p:cNvSpPr>
            <a:spLocks noGrp="1"/>
          </p:cNvSpPr>
          <p:nvPr>
            <p:ph type="body" sz="quarter" idx="21"/>
          </p:nvPr>
        </p:nvSpPr>
        <p:spPr>
          <a:xfrm>
            <a:off x="2587752" y="6300216"/>
            <a:ext cx="5705856" cy="557784"/>
          </a:xfrm>
        </p:spPr>
        <p:txBody>
          <a:bodyPr lIns="91440" anchor="ctr"/>
          <a:lstStyle>
            <a:lvl1pPr marL="0" indent="0">
              <a:buNone/>
              <a:defRPr sz="800"/>
            </a:lvl1pPr>
          </a:lstStyle>
          <a:p>
            <a:pPr lvl="0"/>
            <a:r>
              <a:rPr lang="en-US" smtClean="0"/>
              <a:t>Edit Master text styles</a:t>
            </a:r>
          </a:p>
        </p:txBody>
      </p:sp>
      <p:sp>
        <p:nvSpPr>
          <p:cNvPr id="8" name="Date Placeholder 4">
            <a:extLst>
              <a:ext uri="{FF2B5EF4-FFF2-40B4-BE49-F238E27FC236}">
                <a16:creationId xmlns:a16="http://schemas.microsoft.com/office/drawing/2014/main" id="{D05AFEA1-240B-4554-A7AA-8A09E5C849B7}"/>
              </a:ext>
            </a:extLst>
          </p:cNvPr>
          <p:cNvSpPr>
            <a:spLocks noGrp="1"/>
          </p:cNvSpPr>
          <p:nvPr>
            <p:ph type="dt" sz="half" idx="22"/>
          </p:nvPr>
        </p:nvSpPr>
        <p:spPr>
          <a:xfrm>
            <a:off x="8750300" y="6519863"/>
            <a:ext cx="2990850" cy="155575"/>
          </a:xfrm>
        </p:spPr>
        <p:txBody>
          <a:bodyPr/>
          <a:lstStyle>
            <a:lvl1pPr>
              <a:defRPr/>
            </a:lvl1pPr>
          </a:lstStyle>
          <a:p>
            <a:pPr>
              <a:defRPr/>
            </a:pPr>
            <a:r>
              <a:rPr lang="en-US"/>
              <a:t> June 4, 2020  </a:t>
            </a:r>
          </a:p>
        </p:txBody>
      </p:sp>
      <p:sp>
        <p:nvSpPr>
          <p:cNvPr id="12" name="Footer Placeholder 5">
            <a:extLst>
              <a:ext uri="{FF2B5EF4-FFF2-40B4-BE49-F238E27FC236}">
                <a16:creationId xmlns:a16="http://schemas.microsoft.com/office/drawing/2014/main" id="{04CAFB13-0645-4027-8A6F-DFE4EC91A81C}"/>
              </a:ext>
            </a:extLst>
          </p:cNvPr>
          <p:cNvSpPr>
            <a:spLocks noGrp="1"/>
          </p:cNvSpPr>
          <p:nvPr>
            <p:ph type="ftr" sz="quarter" idx="23"/>
          </p:nvPr>
        </p:nvSpPr>
        <p:spPr>
          <a:xfrm>
            <a:off x="8750300" y="6337300"/>
            <a:ext cx="2990850" cy="1555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14F97840-9A05-4165-9B08-51549E3C974E}"/>
              </a:ext>
            </a:extLst>
          </p:cNvPr>
          <p:cNvSpPr>
            <a:spLocks noGrp="1"/>
          </p:cNvSpPr>
          <p:nvPr>
            <p:ph type="sldNum" sz="quarter" idx="24"/>
          </p:nvPr>
        </p:nvSpPr>
        <p:spPr/>
        <p:txBody>
          <a:bodyPr/>
          <a:lstStyle>
            <a:lvl1pPr>
              <a:defRPr/>
            </a:lvl1pPr>
          </a:lstStyle>
          <a:p>
            <a:pPr>
              <a:defRPr/>
            </a:pPr>
            <a:fld id="{B3DD123D-FED5-4E36-BF68-6517EF9F80E6}" type="slidenum">
              <a:rPr lang="en-US"/>
              <a:pPr>
                <a:defRPr/>
              </a:pPr>
              <a:t>‹#›</a:t>
            </a:fld>
            <a:endParaRPr lang="en-US" dirty="0"/>
          </a:p>
        </p:txBody>
      </p:sp>
    </p:spTree>
    <p:extLst>
      <p:ext uri="{BB962C8B-B14F-4D97-AF65-F5344CB8AC3E}">
        <p14:creationId xmlns:p14="http://schemas.microsoft.com/office/powerpoint/2010/main" val="167413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ideo-Fullsc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9898-585A-4D3C-9401-CE919A21E88B}"/>
              </a:ext>
            </a:extLst>
          </p:cNvPr>
          <p:cNvSpPr>
            <a:spLocks noGrp="1"/>
          </p:cNvSpPr>
          <p:nvPr>
            <p:ph type="title"/>
          </p:nvPr>
        </p:nvSpPr>
        <p:spPr>
          <a:xfrm>
            <a:off x="0" y="5943600"/>
            <a:ext cx="12188952" cy="914400"/>
          </a:xfrm>
          <a:solidFill>
            <a:schemeClr val="accent1"/>
          </a:solidFill>
        </p:spPr>
        <p:txBody>
          <a:bodyPr lIns="914400" rIns="685800" anchor="ctr"/>
          <a:lstStyle>
            <a:lvl1pPr algn="r">
              <a:defRPr sz="2400">
                <a:solidFill>
                  <a:schemeClr val="bg1"/>
                </a:solidFill>
              </a:defRPr>
            </a:lvl1pPr>
          </a:lstStyle>
          <a:p>
            <a:r>
              <a:rPr lang="en-US" smtClean="0"/>
              <a:t>Click to edit Master title style</a:t>
            </a:r>
            <a:endParaRPr lang="en-US" dirty="0"/>
          </a:p>
        </p:txBody>
      </p:sp>
      <p:sp>
        <p:nvSpPr>
          <p:cNvPr id="10" name="Media Placeholder 9">
            <a:extLst>
              <a:ext uri="{FF2B5EF4-FFF2-40B4-BE49-F238E27FC236}">
                <a16:creationId xmlns:a16="http://schemas.microsoft.com/office/drawing/2014/main" id="{B7DD0E10-54A7-460F-83A7-29ED7DE001DD}"/>
              </a:ext>
            </a:extLst>
          </p:cNvPr>
          <p:cNvSpPr>
            <a:spLocks noGrp="1"/>
          </p:cNvSpPr>
          <p:nvPr>
            <p:ph type="media" sz="quarter" idx="13"/>
          </p:nvPr>
        </p:nvSpPr>
        <p:spPr>
          <a:xfrm>
            <a:off x="0" y="0"/>
            <a:ext cx="12188825" cy="5943600"/>
          </a:xfrm>
        </p:spPr>
        <p:txBody>
          <a:bodyPr lIns="457200" tIns="274320" rIns="457200"/>
          <a:lstStyle>
            <a:lvl1pPr marL="0" indent="0" algn="ctr">
              <a:lnSpc>
                <a:spcPct val="110000"/>
              </a:lnSpc>
              <a:buNone/>
              <a:defRPr sz="1400" i="1" baseline="0">
                <a:solidFill>
                  <a:srgbClr val="A5A9AB"/>
                </a:solidFill>
              </a:defRPr>
            </a:lvl1pPr>
          </a:lstStyle>
          <a:p>
            <a:pPr lvl="0"/>
            <a:r>
              <a:rPr lang="en-US" noProof="0" dirty="0" smtClean="0"/>
              <a:t>Click icon to add media</a:t>
            </a:r>
            <a:endParaRPr lang="en-US" noProof="0" dirty="0"/>
          </a:p>
        </p:txBody>
      </p:sp>
      <p:sp>
        <p:nvSpPr>
          <p:cNvPr id="4" name="Slide Number Placeholder 7">
            <a:extLst>
              <a:ext uri="{FF2B5EF4-FFF2-40B4-BE49-F238E27FC236}">
                <a16:creationId xmlns:a16="http://schemas.microsoft.com/office/drawing/2014/main" id="{7C410F4B-CD43-4245-9235-C6835AA12EDC}"/>
              </a:ext>
            </a:extLst>
          </p:cNvPr>
          <p:cNvSpPr>
            <a:spLocks noGrp="1"/>
          </p:cNvSpPr>
          <p:nvPr>
            <p:ph type="sldNum" sz="quarter" idx="14"/>
          </p:nvPr>
        </p:nvSpPr>
        <p:spPr/>
        <p:txBody>
          <a:bodyPr/>
          <a:lstStyle>
            <a:lvl1pPr>
              <a:defRPr/>
            </a:lvl1pPr>
          </a:lstStyle>
          <a:p>
            <a:pPr>
              <a:defRPr/>
            </a:pPr>
            <a:fld id="{F587C931-C9EB-4A38-9613-3EAF5AB12E7F}" type="slidenum">
              <a:rPr lang="en-US"/>
              <a:pPr>
                <a:defRPr/>
              </a:pPr>
              <a:t>‹#›</a:t>
            </a:fld>
            <a:endParaRPr lang="en-US" dirty="0"/>
          </a:p>
        </p:txBody>
      </p:sp>
    </p:spTree>
    <p:extLst>
      <p:ext uri="{BB962C8B-B14F-4D97-AF65-F5344CB8AC3E}">
        <p14:creationId xmlns:p14="http://schemas.microsoft.com/office/powerpoint/2010/main" val="345928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Charcoal">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1DC0D8-19F2-4182-BEC9-C97A42EFFF58}"/>
              </a:ext>
            </a:extLst>
          </p:cNvPr>
          <p:cNvSpPr txBox="1">
            <a:spLocks/>
          </p:cNvSpPr>
          <p:nvPr/>
        </p:nvSpPr>
        <p:spPr>
          <a:xfrm>
            <a:off x="685800" y="6199188"/>
            <a:ext cx="2743200" cy="276225"/>
          </a:xfrm>
          <a:prstGeom prst="rect">
            <a:avLst/>
          </a:prstGeom>
        </p:spPr>
        <p:txBody>
          <a:bodyPr lIns="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dirty="0">
                <a:solidFill>
                  <a:srgbClr val="00A68E"/>
                </a:solidFill>
              </a:rPr>
              <a:t>mwe.com</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4450" y="430213"/>
            <a:ext cx="13716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a:extLst>
              <a:ext uri="{FF2B5EF4-FFF2-40B4-BE49-F238E27FC236}">
                <a16:creationId xmlns:a16="http://schemas.microsoft.com/office/drawing/2014/main" id="{5D3AED61-624A-4788-BCD2-9DD9EA4C858D}"/>
              </a:ext>
            </a:extLst>
          </p:cNvPr>
          <p:cNvSpPr>
            <a:spLocks noGrp="1"/>
          </p:cNvSpPr>
          <p:nvPr>
            <p:ph type="body" sz="quarter" idx="11"/>
          </p:nvPr>
        </p:nvSpPr>
        <p:spPr>
          <a:xfrm>
            <a:off x="685800" y="4215384"/>
            <a:ext cx="6400800" cy="1517904"/>
          </a:xfrm>
        </p:spPr>
        <p:txBody>
          <a:bodyPr/>
          <a:lstStyle>
            <a:lvl1pPr marL="0" indent="0">
              <a:buNone/>
              <a:defRPr sz="1600">
                <a:solidFill>
                  <a:srgbClr val="FFFFFF"/>
                </a:solidFill>
              </a:defRPr>
            </a:lvl1pPr>
            <a:lvl6pPr>
              <a:defRPr>
                <a:solidFill>
                  <a:schemeClr val="bg1"/>
                </a:solidFill>
              </a:defRPr>
            </a:lvl6pPr>
          </a:lstStyle>
          <a:p>
            <a:pPr lvl="0"/>
            <a:r>
              <a:rPr lang="en-US" smtClean="0"/>
              <a:t>Edit Master text styles</a:t>
            </a:r>
          </a:p>
        </p:txBody>
      </p:sp>
      <p:sp>
        <p:nvSpPr>
          <p:cNvPr id="8" name="Date Placeholder 3">
            <a:extLst>
              <a:ext uri="{FF2B5EF4-FFF2-40B4-BE49-F238E27FC236}">
                <a16:creationId xmlns:a16="http://schemas.microsoft.com/office/drawing/2014/main" id="{491623AB-3E65-41EE-8885-69708D41ABF8}"/>
              </a:ext>
            </a:extLst>
          </p:cNvPr>
          <p:cNvSpPr>
            <a:spLocks noGrp="1"/>
          </p:cNvSpPr>
          <p:nvPr>
            <p:ph type="dt" sz="half" idx="12"/>
          </p:nvPr>
        </p:nvSpPr>
        <p:spPr>
          <a:xfrm>
            <a:off x="685800" y="5907088"/>
            <a:ext cx="2743200" cy="274637"/>
          </a:xfrm>
        </p:spPr>
        <p:txBody>
          <a:bodyPr lIns="0"/>
          <a:lstStyle>
            <a:lvl1pPr algn="l">
              <a:defRPr sz="1400">
                <a:solidFill>
                  <a:srgbClr val="FFFFFF"/>
                </a:solidFill>
              </a:defRPr>
            </a:lvl1pPr>
          </a:lstStyle>
          <a:p>
            <a:pPr>
              <a:defRPr/>
            </a:pPr>
            <a:r>
              <a:rPr lang="en-US"/>
              <a:t> June 4, 2020  </a:t>
            </a:r>
          </a:p>
        </p:txBody>
      </p:sp>
    </p:spTree>
    <p:extLst>
      <p:ext uri="{BB962C8B-B14F-4D97-AF65-F5344CB8AC3E}">
        <p14:creationId xmlns:p14="http://schemas.microsoft.com/office/powerpoint/2010/main" val="1454636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Charcoal">
    <p:bg>
      <p:bgPr>
        <a:solidFill>
          <a:schemeClr val="tx2"/>
        </a:solidFill>
        <a:effectLst/>
      </p:bgPr>
    </p:bg>
    <p:spTree>
      <p:nvGrpSpPr>
        <p:cNvPr id="1" name=""/>
        <p:cNvGrpSpPr/>
        <p:nvPr/>
      </p:nvGrpSpPr>
      <p:grpSpPr>
        <a:xfrm>
          <a:off x="0" y="0"/>
          <a:ext cx="0" cy="0"/>
          <a:chOff x="0" y="0"/>
          <a:chExt cx="0" cy="0"/>
        </a:xfrm>
      </p:grpSpPr>
      <p:pic>
        <p:nvPicPr>
          <p:cNvPr id="5"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59675" y="46038"/>
            <a:ext cx="45529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a:extLst>
              <a:ext uri="{FF2B5EF4-FFF2-40B4-BE49-F238E27FC236}">
                <a16:creationId xmlns:a16="http://schemas.microsoft.com/office/drawing/2014/main" id="{AE06387E-B2C6-4610-A151-76469ED4B94A}"/>
              </a:ext>
            </a:extLst>
          </p:cNvPr>
          <p:cNvSpPr>
            <a:spLocks noGrp="1"/>
          </p:cNvSpPr>
          <p:nvPr>
            <p:ph type="body" sz="quarter" idx="13"/>
          </p:nvPr>
        </p:nvSpPr>
        <p:spPr>
          <a:xfrm>
            <a:off x="685800" y="4215384"/>
            <a:ext cx="6400800" cy="1517904"/>
          </a:xfrm>
        </p:spPr>
        <p:txBody>
          <a:bodyPr/>
          <a:lstStyle>
            <a:lvl1pPr marL="0" indent="0">
              <a:buNone/>
              <a:defRPr sz="1600">
                <a:solidFill>
                  <a:schemeClr val="bg1"/>
                </a:solidFill>
              </a:defRPr>
            </a:lvl1pPr>
            <a:lvl2pPr marL="0" indent="0">
              <a:spcAft>
                <a:spcPts val="100"/>
              </a:spcAft>
              <a:buClr>
                <a:schemeClr val="bg1"/>
              </a:buClr>
              <a:buFont typeface="Arial" panose="020B0604020202020204" pitchFamily="34" charset="0"/>
              <a:buNone/>
              <a:defRPr sz="1600">
                <a:solidFill>
                  <a:schemeClr val="bg1"/>
                </a:solidFill>
              </a:defRPr>
            </a:lvl2pPr>
            <a:lvl3pPr marL="512064" indent="-283464">
              <a:buClr>
                <a:schemeClr val="bg1"/>
              </a:buClr>
              <a:buFont typeface="Arial" panose="020B0604020202020204" pitchFamily="34" charset="0"/>
              <a:buChar char="―"/>
              <a:defRPr sz="1400">
                <a:solidFill>
                  <a:schemeClr val="bg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smtClean="0"/>
              <a:t>Edit Master text styles</a:t>
            </a:r>
          </a:p>
        </p:txBody>
      </p:sp>
      <p:sp>
        <p:nvSpPr>
          <p:cNvPr id="6" name="Slide Number Placeholder 6">
            <a:extLst>
              <a:ext uri="{FF2B5EF4-FFF2-40B4-BE49-F238E27FC236}">
                <a16:creationId xmlns:a16="http://schemas.microsoft.com/office/drawing/2014/main" id="{B2D5F717-D8B5-4691-A888-F418EED91191}"/>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CA114239-D948-476C-B675-17DE1854F37A}" type="slidenum">
              <a:rPr lang="en-US"/>
              <a:pPr>
                <a:defRPr/>
              </a:pPr>
              <a:t>‹#›</a:t>
            </a:fld>
            <a:endParaRPr lang="en-US" dirty="0"/>
          </a:p>
        </p:txBody>
      </p:sp>
    </p:spTree>
    <p:extLst>
      <p:ext uri="{BB962C8B-B14F-4D97-AF65-F5344CB8AC3E}">
        <p14:creationId xmlns:p14="http://schemas.microsoft.com/office/powerpoint/2010/main" val="61138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with Disclaimer">
    <p:bg>
      <p:bgPr>
        <a:solidFill>
          <a:srgbClr val="F8F8F8"/>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85800" y="5211763"/>
            <a:ext cx="631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Aft>
                <a:spcPts val="600"/>
              </a:spcAft>
              <a:defRPr/>
            </a:pPr>
            <a:r>
              <a:rPr lang="en-US" altLang="en-US" sz="700" dirty="0" smtClean="0">
                <a:solidFill>
                  <a:srgbClr val="A7A7A7"/>
                </a:solidFill>
                <a:latin typeface="Arial" panose="020B0604020202020204" pitchFamily="34" charset="0"/>
              </a:rPr>
              <a:t>This material is for general information purposes only and should not be construed as legal advice or any other advice on any specific facts or circumstances. </a:t>
            </a:r>
            <a:br>
              <a:rPr lang="en-US" altLang="en-US" sz="700" dirty="0" smtClean="0">
                <a:solidFill>
                  <a:srgbClr val="A7A7A7"/>
                </a:solidFill>
                <a:latin typeface="Arial" panose="020B0604020202020204" pitchFamily="34" charset="0"/>
              </a:rPr>
            </a:br>
            <a:r>
              <a:rPr lang="en-US" altLang="en-US" sz="700" dirty="0" smtClean="0">
                <a:solidFill>
                  <a:srgbClr val="A7A7A7"/>
                </a:solidFill>
                <a:latin typeface="Arial" panose="020B0604020202020204" pitchFamily="34" charset="0"/>
              </a:rPr>
              <a:t>No one should act or refrain from acting based upon any information herein without seeking professional legal advice. McDermott Will &amp; Emery* (McDermott) makes no warranties, representations, or claims of any kind concerning the content herein. McDermott and the contributing presenters or authors expressly disclaim all liability to any person in respect of the consequences of anything done or not done in reliance upon the use of contents included herein. </a:t>
            </a:r>
            <a:br>
              <a:rPr lang="en-US" altLang="en-US" sz="700" dirty="0" smtClean="0">
                <a:solidFill>
                  <a:srgbClr val="A7A7A7"/>
                </a:solidFill>
                <a:latin typeface="Arial" panose="020B0604020202020204" pitchFamily="34" charset="0"/>
              </a:rPr>
            </a:br>
            <a:r>
              <a:rPr lang="en-US" altLang="en-US" sz="700" dirty="0" smtClean="0">
                <a:solidFill>
                  <a:srgbClr val="A7A7A7"/>
                </a:solidFill>
                <a:latin typeface="Arial" panose="020B0604020202020204" pitchFamily="34" charset="0"/>
              </a:rPr>
              <a:t>*For a complete list of McDermott entities visit mwe.com/legalnotices.</a:t>
            </a:r>
          </a:p>
          <a:p>
            <a:pPr>
              <a:defRPr/>
            </a:pPr>
            <a:r>
              <a:rPr lang="en-US" altLang="en-US" sz="700" dirty="0" smtClean="0">
                <a:solidFill>
                  <a:srgbClr val="A7A7A7"/>
                </a:solidFill>
                <a:latin typeface="Arial" panose="020B0604020202020204" pitchFamily="34" charset="0"/>
              </a:rPr>
              <a:t>©2020 McDermott Will &amp; Emery. All rights reserved. Any use of these materials including reproduction, modification, distribution or republication, without the prior written consent of McDermott is strictly prohibited. This may be considered attorney advertising. Prior results do not guarantee a similar outcome. </a:t>
            </a:r>
          </a:p>
        </p:txBody>
      </p:sp>
      <p:pic>
        <p:nvPicPr>
          <p:cNvPr id="6" name="Picture 8"/>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80313" y="52388"/>
            <a:ext cx="4554537"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D118D8-B8B2-4189-AA16-350148FAD70B}"/>
              </a:ext>
            </a:extLst>
          </p:cNvPr>
          <p:cNvSpPr>
            <a:spLocks noGrp="1"/>
          </p:cNvSpPr>
          <p:nvPr>
            <p:ph type="ctrTitle"/>
          </p:nvPr>
        </p:nvSpPr>
        <p:spPr>
          <a:xfrm>
            <a:off x="685800" y="612648"/>
            <a:ext cx="6419088" cy="2240280"/>
          </a:xfrm>
        </p:spPr>
        <p:txBody>
          <a:bodyPr>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F9A6E0E-FB13-465E-914B-6740897EA1EB}"/>
              </a:ext>
            </a:extLst>
          </p:cNvPr>
          <p:cNvSpPr>
            <a:spLocks noGrp="1"/>
          </p:cNvSpPr>
          <p:nvPr>
            <p:ph type="subTitle" idx="1"/>
          </p:nvPr>
        </p:nvSpPr>
        <p:spPr>
          <a:xfrm>
            <a:off x="685800" y="3255264"/>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a:extLst>
              <a:ext uri="{FF2B5EF4-FFF2-40B4-BE49-F238E27FC236}">
                <a16:creationId xmlns:a16="http://schemas.microsoft.com/office/drawing/2014/main" id="{AE06387E-B2C6-4610-A151-76469ED4B94A}"/>
              </a:ext>
            </a:extLst>
          </p:cNvPr>
          <p:cNvSpPr>
            <a:spLocks noGrp="1"/>
          </p:cNvSpPr>
          <p:nvPr>
            <p:ph type="body" sz="quarter" idx="13"/>
          </p:nvPr>
        </p:nvSpPr>
        <p:spPr>
          <a:xfrm>
            <a:off x="685800" y="3931920"/>
            <a:ext cx="6400800" cy="960120"/>
          </a:xfrm>
        </p:spPr>
        <p:txBody>
          <a:bodyPr/>
          <a:lstStyle>
            <a:lvl1pPr marL="0" indent="0">
              <a:buNone/>
              <a:defRPr sz="1600">
                <a:solidFill>
                  <a:schemeClr val="tx1"/>
                </a:solidFill>
              </a:defRPr>
            </a:lvl1pPr>
            <a:lvl2pPr marL="0" indent="0">
              <a:spcAft>
                <a:spcPts val="100"/>
              </a:spcAft>
              <a:buClr>
                <a:schemeClr val="accent1"/>
              </a:buClr>
              <a:buFont typeface="Arial" panose="020B0604020202020204" pitchFamily="34" charset="0"/>
              <a:buNone/>
              <a:defRPr sz="1600">
                <a:solidFill>
                  <a:schemeClr val="tx1"/>
                </a:solidFill>
              </a:defRPr>
            </a:lvl2pPr>
            <a:lvl3pPr marL="512064" indent="-283464">
              <a:buClr>
                <a:schemeClr val="bg1"/>
              </a:buClr>
              <a:buFont typeface="Arial" panose="020B0604020202020204" pitchFamily="34" charset="0"/>
              <a:buChar char="―"/>
              <a:defRPr sz="1400">
                <a:solidFill>
                  <a:schemeClr val="tx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smtClean="0"/>
              <a:t>Edit Master text styles</a:t>
            </a:r>
          </a:p>
        </p:txBody>
      </p:sp>
      <p:sp>
        <p:nvSpPr>
          <p:cNvPr id="7" name="Slide Number Placeholder 6">
            <a:extLst>
              <a:ext uri="{FF2B5EF4-FFF2-40B4-BE49-F238E27FC236}">
                <a16:creationId xmlns:a16="http://schemas.microsoft.com/office/drawing/2014/main" id="{B2D5F717-D8B5-4691-A888-F418EED91191}"/>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3957D375-EE58-4790-AD31-E70ADA1051DA}" type="slidenum">
              <a:rPr lang="en-US"/>
              <a:pPr>
                <a:defRPr/>
              </a:pPr>
              <a:t>‹#›</a:t>
            </a:fld>
            <a:endParaRPr lang="en-US" dirty="0"/>
          </a:p>
        </p:txBody>
      </p:sp>
    </p:spTree>
    <p:extLst>
      <p:ext uri="{BB962C8B-B14F-4D97-AF65-F5344CB8AC3E}">
        <p14:creationId xmlns:p14="http://schemas.microsoft.com/office/powerpoint/2010/main" val="3302478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Charcoal w/Image">
    <p:bg>
      <p:bgPr>
        <a:solidFill>
          <a:srgbClr val="2D3028"/>
        </a:solid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685800" y="6199188"/>
            <a:ext cx="274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sz="1600" b="1" dirty="0" smtClean="0">
                <a:solidFill>
                  <a:srgbClr val="00A68E"/>
                </a:solidFill>
                <a:latin typeface="Arial" panose="020B0604020202020204" pitchFamily="34" charset="0"/>
              </a:rPr>
              <a:t>mwe.com</a:t>
            </a: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4450" y="430213"/>
            <a:ext cx="1376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649288"/>
            <a:ext cx="19288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01367"/>
            <a:ext cx="6419088" cy="2318297"/>
          </a:xfrm>
        </p:spPr>
        <p:txBody>
          <a:bodyPr>
            <a:noAutofit/>
          </a:bodyPr>
          <a:lstStyle>
            <a:lvl1pPr algn="l">
              <a:defRPr sz="4800"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17487"/>
            <a:ext cx="6419088" cy="402453"/>
          </a:xfrm>
        </p:spPr>
        <p:txBody>
          <a:bodyPr anchor="t" anchorCtr="0"/>
          <a:lstStyle>
            <a:lvl1pPr marL="0" indent="0" algn="l">
              <a:buNone/>
              <a:defRPr sz="2000" b="1" spc="5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1"/>
          </p:nvPr>
        </p:nvSpPr>
        <p:spPr>
          <a:xfrm>
            <a:off x="685800" y="5098424"/>
            <a:ext cx="6400800" cy="438678"/>
          </a:xfrm>
        </p:spPr>
        <p:txBody>
          <a:bodyPr/>
          <a:lstStyle>
            <a:lvl1pPr marL="0" indent="0">
              <a:buFontTx/>
              <a:buNone/>
              <a:defRPr sz="1600">
                <a:solidFill>
                  <a:schemeClr val="tx1"/>
                </a:solidFill>
              </a:defRPr>
            </a:lvl1pPr>
            <a:lvl2pPr marL="228600" indent="0">
              <a:buNone/>
              <a:defRPr/>
            </a:lvl2pPr>
            <a:lvl3pPr marL="457200" indent="0">
              <a:buNone/>
              <a:defRPr/>
            </a:lvl3pPr>
          </a:lstStyle>
          <a:p>
            <a:pPr lvl="0"/>
            <a:r>
              <a:rPr lang="en-US" smtClean="0"/>
              <a:t>Edit Master text styles</a:t>
            </a:r>
          </a:p>
        </p:txBody>
      </p:sp>
      <p:sp>
        <p:nvSpPr>
          <p:cNvPr id="10" name="Picture Placeholder 5">
            <a:extLst>
              <a:ext uri="{FF2B5EF4-FFF2-40B4-BE49-F238E27FC236}">
                <a16:creationId xmlns:a16="http://schemas.microsoft.com/office/drawing/2014/main" id="{A75BCB39-907D-294B-892D-02095EBB89ED}"/>
              </a:ext>
            </a:extLst>
          </p:cNvPr>
          <p:cNvSpPr>
            <a:spLocks noGrp="1"/>
          </p:cNvSpPr>
          <p:nvPr>
            <p:ph type="pic" sz="quarter" idx="20"/>
          </p:nvPr>
        </p:nvSpPr>
        <p:spPr>
          <a:xfrm>
            <a:off x="7671205" y="2250219"/>
            <a:ext cx="3901121" cy="4609193"/>
          </a:xfrm>
          <a:custGeom>
            <a:avLst/>
            <a:gdLst>
              <a:gd name="connsiteX0" fmla="*/ 0 w 3816526"/>
              <a:gd name="connsiteY0" fmla="*/ 0 h 3816526"/>
              <a:gd name="connsiteX1" fmla="*/ 3816526 w 3816526"/>
              <a:gd name="connsiteY1" fmla="*/ 0 h 3816526"/>
              <a:gd name="connsiteX2" fmla="*/ 3816526 w 3816526"/>
              <a:gd name="connsiteY2" fmla="*/ 3816526 h 3816526"/>
              <a:gd name="connsiteX3" fmla="*/ 0 w 3816526"/>
              <a:gd name="connsiteY3" fmla="*/ 3816526 h 3816526"/>
              <a:gd name="connsiteX4" fmla="*/ 0 w 3816526"/>
              <a:gd name="connsiteY4" fmla="*/ 0 h 3816526"/>
              <a:gd name="connsiteX0" fmla="*/ 0 w 3821091"/>
              <a:gd name="connsiteY0" fmla="*/ 0 h 3816526"/>
              <a:gd name="connsiteX1" fmla="*/ 3816526 w 3821091"/>
              <a:gd name="connsiteY1" fmla="*/ 0 h 3816526"/>
              <a:gd name="connsiteX2" fmla="*/ 3821091 w 3821091"/>
              <a:gd name="connsiteY2" fmla="*/ 2927705 h 3816526"/>
              <a:gd name="connsiteX3" fmla="*/ 3816526 w 3821091"/>
              <a:gd name="connsiteY3" fmla="*/ 3816526 h 3816526"/>
              <a:gd name="connsiteX4" fmla="*/ 0 w 3821091"/>
              <a:gd name="connsiteY4" fmla="*/ 3816526 h 3816526"/>
              <a:gd name="connsiteX5" fmla="*/ 0 w 3821091"/>
              <a:gd name="connsiteY5" fmla="*/ 0 h 3816526"/>
              <a:gd name="connsiteX0" fmla="*/ 0 w 3821091"/>
              <a:gd name="connsiteY0" fmla="*/ 0 h 3816526"/>
              <a:gd name="connsiteX1" fmla="*/ 3821091 w 3821091"/>
              <a:gd name="connsiteY1" fmla="*/ 2927705 h 3816526"/>
              <a:gd name="connsiteX2" fmla="*/ 3816526 w 3821091"/>
              <a:gd name="connsiteY2" fmla="*/ 3816526 h 3816526"/>
              <a:gd name="connsiteX3" fmla="*/ 0 w 3821091"/>
              <a:gd name="connsiteY3" fmla="*/ 3816526 h 3816526"/>
              <a:gd name="connsiteX4" fmla="*/ 0 w 3821091"/>
              <a:gd name="connsiteY4" fmla="*/ 0 h 3816526"/>
              <a:gd name="connsiteX0" fmla="*/ 0 w 3840795"/>
              <a:gd name="connsiteY0" fmla="*/ 0 h 3816526"/>
              <a:gd name="connsiteX1" fmla="*/ 3840795 w 3840795"/>
              <a:gd name="connsiteY1" fmla="*/ 448074 h 3816526"/>
              <a:gd name="connsiteX2" fmla="*/ 3816526 w 3840795"/>
              <a:gd name="connsiteY2" fmla="*/ 3816526 h 3816526"/>
              <a:gd name="connsiteX3" fmla="*/ 0 w 3840795"/>
              <a:gd name="connsiteY3" fmla="*/ 3816526 h 3816526"/>
              <a:gd name="connsiteX4" fmla="*/ 0 w 3840795"/>
              <a:gd name="connsiteY4" fmla="*/ 0 h 3816526"/>
              <a:gd name="connsiteX0" fmla="*/ 0 w 3821091"/>
              <a:gd name="connsiteY0" fmla="*/ 0 h 3816526"/>
              <a:gd name="connsiteX1" fmla="*/ 3821091 w 3821091"/>
              <a:gd name="connsiteY1" fmla="*/ 455634 h 3816526"/>
              <a:gd name="connsiteX2" fmla="*/ 3816526 w 3821091"/>
              <a:gd name="connsiteY2" fmla="*/ 3816526 h 3816526"/>
              <a:gd name="connsiteX3" fmla="*/ 0 w 3821091"/>
              <a:gd name="connsiteY3" fmla="*/ 3816526 h 3816526"/>
              <a:gd name="connsiteX4" fmla="*/ 0 w 3821091"/>
              <a:gd name="connsiteY4" fmla="*/ 0 h 3816526"/>
              <a:gd name="connsiteX0" fmla="*/ 0 w 3830943"/>
              <a:gd name="connsiteY0" fmla="*/ 0 h 3816526"/>
              <a:gd name="connsiteX1" fmla="*/ 3830943 w 3830943"/>
              <a:gd name="connsiteY1" fmla="*/ 463195 h 3816526"/>
              <a:gd name="connsiteX2" fmla="*/ 3816526 w 3830943"/>
              <a:gd name="connsiteY2" fmla="*/ 3816526 h 3816526"/>
              <a:gd name="connsiteX3" fmla="*/ 0 w 3830943"/>
              <a:gd name="connsiteY3" fmla="*/ 3816526 h 3816526"/>
              <a:gd name="connsiteX4" fmla="*/ 0 w 3830943"/>
              <a:gd name="connsiteY4" fmla="*/ 0 h 3816526"/>
              <a:gd name="connsiteX0" fmla="*/ 0 w 3816712"/>
              <a:gd name="connsiteY0" fmla="*/ 0 h 3816526"/>
              <a:gd name="connsiteX1" fmla="*/ 3811239 w 3816712"/>
              <a:gd name="connsiteY1" fmla="*/ 470755 h 3816526"/>
              <a:gd name="connsiteX2" fmla="*/ 3816526 w 3816712"/>
              <a:gd name="connsiteY2" fmla="*/ 3816526 h 3816526"/>
              <a:gd name="connsiteX3" fmla="*/ 0 w 3816712"/>
              <a:gd name="connsiteY3" fmla="*/ 3816526 h 3816526"/>
              <a:gd name="connsiteX4" fmla="*/ 0 w 3816712"/>
              <a:gd name="connsiteY4" fmla="*/ 0 h 3816526"/>
              <a:gd name="connsiteX0" fmla="*/ 0 w 3821092"/>
              <a:gd name="connsiteY0" fmla="*/ 0 h 3816526"/>
              <a:gd name="connsiteX1" fmla="*/ 3821092 w 3821092"/>
              <a:gd name="connsiteY1" fmla="*/ 463195 h 3816526"/>
              <a:gd name="connsiteX2" fmla="*/ 3816526 w 3821092"/>
              <a:gd name="connsiteY2" fmla="*/ 3816526 h 3816526"/>
              <a:gd name="connsiteX3" fmla="*/ 0 w 3821092"/>
              <a:gd name="connsiteY3" fmla="*/ 3816526 h 3816526"/>
              <a:gd name="connsiteX4" fmla="*/ 0 w 3821092"/>
              <a:gd name="connsiteY4" fmla="*/ 0 h 3816526"/>
              <a:gd name="connsiteX0" fmla="*/ 0 w 3821092"/>
              <a:gd name="connsiteY0" fmla="*/ 0 h 3816526"/>
              <a:gd name="connsiteX1" fmla="*/ 3821092 w 3821092"/>
              <a:gd name="connsiteY1" fmla="*/ 463195 h 3816526"/>
              <a:gd name="connsiteX2" fmla="*/ 3816526 w 3821092"/>
              <a:gd name="connsiteY2" fmla="*/ 3816526 h 3816526"/>
              <a:gd name="connsiteX3" fmla="*/ 0 w 3821092"/>
              <a:gd name="connsiteY3" fmla="*/ 3816526 h 3816526"/>
              <a:gd name="connsiteX4" fmla="*/ 0 w 3821092"/>
              <a:gd name="connsiteY4" fmla="*/ 0 h 3816526"/>
              <a:gd name="connsiteX0" fmla="*/ 0 w 3821092"/>
              <a:gd name="connsiteY0" fmla="*/ 0 h 3816526"/>
              <a:gd name="connsiteX1" fmla="*/ 3821092 w 3821092"/>
              <a:gd name="connsiteY1" fmla="*/ 463195 h 3816526"/>
              <a:gd name="connsiteX2" fmla="*/ 3816526 w 3821092"/>
              <a:gd name="connsiteY2" fmla="*/ 3816526 h 3816526"/>
              <a:gd name="connsiteX3" fmla="*/ 0 w 3821092"/>
              <a:gd name="connsiteY3" fmla="*/ 3816526 h 3816526"/>
              <a:gd name="connsiteX4" fmla="*/ 0 w 3821092"/>
              <a:gd name="connsiteY4" fmla="*/ 0 h 3816526"/>
              <a:gd name="connsiteX0" fmla="*/ 0 w 3821092"/>
              <a:gd name="connsiteY0" fmla="*/ 0 h 3816528"/>
              <a:gd name="connsiteX1" fmla="*/ 3821092 w 3821092"/>
              <a:gd name="connsiteY1" fmla="*/ 463195 h 3816528"/>
              <a:gd name="connsiteX2" fmla="*/ 3816526 w 3821092"/>
              <a:gd name="connsiteY2" fmla="*/ 3816526 h 3816528"/>
              <a:gd name="connsiteX3" fmla="*/ 0 w 3821092"/>
              <a:gd name="connsiteY3" fmla="*/ 3816526 h 3816528"/>
              <a:gd name="connsiteX4" fmla="*/ 0 w 3821092"/>
              <a:gd name="connsiteY4" fmla="*/ 0 h 3816528"/>
              <a:gd name="connsiteX0" fmla="*/ 0 w 3821092"/>
              <a:gd name="connsiteY0" fmla="*/ 0 h 3817587"/>
              <a:gd name="connsiteX1" fmla="*/ 3821092 w 3821092"/>
              <a:gd name="connsiteY1" fmla="*/ 463195 h 3817587"/>
              <a:gd name="connsiteX2" fmla="*/ 3816526 w 3821092"/>
              <a:gd name="connsiteY2" fmla="*/ 3816526 h 3817587"/>
              <a:gd name="connsiteX3" fmla="*/ 0 w 3821092"/>
              <a:gd name="connsiteY3" fmla="*/ 3816526 h 3817587"/>
              <a:gd name="connsiteX4" fmla="*/ 0 w 3821092"/>
              <a:gd name="connsiteY4" fmla="*/ 0 h 3817587"/>
              <a:gd name="connsiteX0" fmla="*/ 0 w 3816526"/>
              <a:gd name="connsiteY0" fmla="*/ 0 h 3817587"/>
              <a:gd name="connsiteX1" fmla="*/ 3814866 w 3816526"/>
              <a:gd name="connsiteY1" fmla="*/ 587407 h 3817587"/>
              <a:gd name="connsiteX2" fmla="*/ 3816526 w 3816526"/>
              <a:gd name="connsiteY2" fmla="*/ 3816526 h 3817587"/>
              <a:gd name="connsiteX3" fmla="*/ 0 w 3816526"/>
              <a:gd name="connsiteY3" fmla="*/ 3816526 h 3817587"/>
              <a:gd name="connsiteX4" fmla="*/ 0 w 3816526"/>
              <a:gd name="connsiteY4" fmla="*/ 0 h 3817587"/>
              <a:gd name="connsiteX0" fmla="*/ 0 w 3817979"/>
              <a:gd name="connsiteY0" fmla="*/ 0 h 3817587"/>
              <a:gd name="connsiteX1" fmla="*/ 3817979 w 3817979"/>
              <a:gd name="connsiteY1" fmla="*/ 608906 h 3817587"/>
              <a:gd name="connsiteX2" fmla="*/ 3816526 w 3817979"/>
              <a:gd name="connsiteY2" fmla="*/ 3816526 h 3817587"/>
              <a:gd name="connsiteX3" fmla="*/ 0 w 3817979"/>
              <a:gd name="connsiteY3" fmla="*/ 3816526 h 3817587"/>
              <a:gd name="connsiteX4" fmla="*/ 0 w 3817979"/>
              <a:gd name="connsiteY4" fmla="*/ 0 h 3817587"/>
              <a:gd name="connsiteX0" fmla="*/ 0 w 3817979"/>
              <a:gd name="connsiteY0" fmla="*/ 0 h 3817587"/>
              <a:gd name="connsiteX1" fmla="*/ 3817979 w 3817979"/>
              <a:gd name="connsiteY1" fmla="*/ 608906 h 3817587"/>
              <a:gd name="connsiteX2" fmla="*/ 3816526 w 3817979"/>
              <a:gd name="connsiteY2" fmla="*/ 3816526 h 3817587"/>
              <a:gd name="connsiteX3" fmla="*/ 0 w 3817979"/>
              <a:gd name="connsiteY3" fmla="*/ 3816526 h 3817587"/>
              <a:gd name="connsiteX4" fmla="*/ 0 w 3817979"/>
              <a:gd name="connsiteY4" fmla="*/ 0 h 3817587"/>
              <a:gd name="connsiteX0" fmla="*/ 0 w 3817979"/>
              <a:gd name="connsiteY0" fmla="*/ 0 h 3817587"/>
              <a:gd name="connsiteX1" fmla="*/ 3817979 w 3817979"/>
              <a:gd name="connsiteY1" fmla="*/ 608906 h 3817587"/>
              <a:gd name="connsiteX2" fmla="*/ 3816526 w 3817979"/>
              <a:gd name="connsiteY2" fmla="*/ 3816526 h 3817587"/>
              <a:gd name="connsiteX3" fmla="*/ 0 w 3817979"/>
              <a:gd name="connsiteY3" fmla="*/ 3816526 h 3817587"/>
              <a:gd name="connsiteX4" fmla="*/ 0 w 3817979"/>
              <a:gd name="connsiteY4" fmla="*/ 0 h 3817587"/>
              <a:gd name="connsiteX0" fmla="*/ 0 w 3817979"/>
              <a:gd name="connsiteY0" fmla="*/ 0 h 3817587"/>
              <a:gd name="connsiteX1" fmla="*/ 3817979 w 3817979"/>
              <a:gd name="connsiteY1" fmla="*/ 608906 h 3817587"/>
              <a:gd name="connsiteX2" fmla="*/ 3816526 w 3817979"/>
              <a:gd name="connsiteY2" fmla="*/ 3816526 h 3817587"/>
              <a:gd name="connsiteX3" fmla="*/ 0 w 3817979"/>
              <a:gd name="connsiteY3" fmla="*/ 3816526 h 3817587"/>
              <a:gd name="connsiteX4" fmla="*/ 0 w 3817979"/>
              <a:gd name="connsiteY4" fmla="*/ 0 h 3817587"/>
              <a:gd name="connsiteX0" fmla="*/ 0 w 3817979"/>
              <a:gd name="connsiteY0" fmla="*/ 0 h 3817587"/>
              <a:gd name="connsiteX1" fmla="*/ 3817979 w 3817979"/>
              <a:gd name="connsiteY1" fmla="*/ 608906 h 3817587"/>
              <a:gd name="connsiteX2" fmla="*/ 3816526 w 3817979"/>
              <a:gd name="connsiteY2" fmla="*/ 3816526 h 3817587"/>
              <a:gd name="connsiteX3" fmla="*/ 0 w 3817979"/>
              <a:gd name="connsiteY3" fmla="*/ 3816526 h 3817587"/>
              <a:gd name="connsiteX4" fmla="*/ 0 w 3817979"/>
              <a:gd name="connsiteY4" fmla="*/ 0 h 3817587"/>
              <a:gd name="connsiteX0" fmla="*/ 7039 w 3825018"/>
              <a:gd name="connsiteY0" fmla="*/ 0 h 3817587"/>
              <a:gd name="connsiteX1" fmla="*/ 3825018 w 3825018"/>
              <a:gd name="connsiteY1" fmla="*/ 608906 h 3817587"/>
              <a:gd name="connsiteX2" fmla="*/ 3823565 w 3825018"/>
              <a:gd name="connsiteY2" fmla="*/ 3816526 h 3817587"/>
              <a:gd name="connsiteX3" fmla="*/ 7039 w 3825018"/>
              <a:gd name="connsiteY3" fmla="*/ 3816526 h 3817587"/>
              <a:gd name="connsiteX4" fmla="*/ 0 w 3825018"/>
              <a:gd name="connsiteY4" fmla="*/ 1905563 h 3817587"/>
              <a:gd name="connsiteX5" fmla="*/ 7039 w 3825018"/>
              <a:gd name="connsiteY5" fmla="*/ 0 h 3817587"/>
              <a:gd name="connsiteX0" fmla="*/ 0 w 3825018"/>
              <a:gd name="connsiteY0" fmla="*/ 1354312 h 3266336"/>
              <a:gd name="connsiteX1" fmla="*/ 3825018 w 3825018"/>
              <a:gd name="connsiteY1" fmla="*/ 57655 h 3266336"/>
              <a:gd name="connsiteX2" fmla="*/ 3823565 w 3825018"/>
              <a:gd name="connsiteY2" fmla="*/ 3265275 h 3266336"/>
              <a:gd name="connsiteX3" fmla="*/ 7039 w 3825018"/>
              <a:gd name="connsiteY3" fmla="*/ 3265275 h 3266336"/>
              <a:gd name="connsiteX4" fmla="*/ 0 w 3825018"/>
              <a:gd name="connsiteY4" fmla="*/ 1354312 h 3266336"/>
              <a:gd name="connsiteX0" fmla="*/ 0 w 3825018"/>
              <a:gd name="connsiteY0" fmla="*/ 1354312 h 3266336"/>
              <a:gd name="connsiteX1" fmla="*/ 3825018 w 3825018"/>
              <a:gd name="connsiteY1" fmla="*/ 57655 h 3266336"/>
              <a:gd name="connsiteX2" fmla="*/ 3823565 w 3825018"/>
              <a:gd name="connsiteY2" fmla="*/ 3265275 h 3266336"/>
              <a:gd name="connsiteX3" fmla="*/ 7039 w 3825018"/>
              <a:gd name="connsiteY3" fmla="*/ 3265275 h 3266336"/>
              <a:gd name="connsiteX4" fmla="*/ 0 w 3825018"/>
              <a:gd name="connsiteY4" fmla="*/ 1354312 h 3266336"/>
              <a:gd name="connsiteX0" fmla="*/ 0 w 3825018"/>
              <a:gd name="connsiteY0" fmla="*/ 1354312 h 3266336"/>
              <a:gd name="connsiteX1" fmla="*/ 3825018 w 3825018"/>
              <a:gd name="connsiteY1" fmla="*/ 57655 h 3266336"/>
              <a:gd name="connsiteX2" fmla="*/ 3823565 w 3825018"/>
              <a:gd name="connsiteY2" fmla="*/ 3265275 h 3266336"/>
              <a:gd name="connsiteX3" fmla="*/ 7039 w 3825018"/>
              <a:gd name="connsiteY3" fmla="*/ 3265275 h 3266336"/>
              <a:gd name="connsiteX4" fmla="*/ 0 w 3825018"/>
              <a:gd name="connsiteY4" fmla="*/ 1354312 h 3266336"/>
              <a:gd name="connsiteX0" fmla="*/ 0 w 3825018"/>
              <a:gd name="connsiteY0" fmla="*/ 1338346 h 3250370"/>
              <a:gd name="connsiteX1" fmla="*/ 3825018 w 3825018"/>
              <a:gd name="connsiteY1" fmla="*/ 41689 h 3250370"/>
              <a:gd name="connsiteX2" fmla="*/ 3823565 w 3825018"/>
              <a:gd name="connsiteY2" fmla="*/ 3249309 h 3250370"/>
              <a:gd name="connsiteX3" fmla="*/ 7039 w 3825018"/>
              <a:gd name="connsiteY3" fmla="*/ 3249309 h 3250370"/>
              <a:gd name="connsiteX4" fmla="*/ 0 w 3825018"/>
              <a:gd name="connsiteY4" fmla="*/ 1338346 h 3250370"/>
              <a:gd name="connsiteX0" fmla="*/ 0 w 3825018"/>
              <a:gd name="connsiteY0" fmla="*/ 1296657 h 3208681"/>
              <a:gd name="connsiteX1" fmla="*/ 3825018 w 3825018"/>
              <a:gd name="connsiteY1" fmla="*/ 0 h 3208681"/>
              <a:gd name="connsiteX2" fmla="*/ 3823565 w 3825018"/>
              <a:gd name="connsiteY2" fmla="*/ 3207620 h 3208681"/>
              <a:gd name="connsiteX3" fmla="*/ 7039 w 3825018"/>
              <a:gd name="connsiteY3" fmla="*/ 3207620 h 3208681"/>
              <a:gd name="connsiteX4" fmla="*/ 0 w 3825018"/>
              <a:gd name="connsiteY4" fmla="*/ 1296657 h 3208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018" h="3208681">
                <a:moveTo>
                  <a:pt x="0" y="1296657"/>
                </a:moveTo>
                <a:cubicBezTo>
                  <a:pt x="7492" y="1292346"/>
                  <a:pt x="3817075" y="5634"/>
                  <a:pt x="3825018" y="0"/>
                </a:cubicBezTo>
                <a:cubicBezTo>
                  <a:pt x="3823496" y="7241"/>
                  <a:pt x="3821975" y="3210581"/>
                  <a:pt x="3823565" y="3207620"/>
                </a:cubicBezTo>
                <a:cubicBezTo>
                  <a:pt x="3821520" y="3210009"/>
                  <a:pt x="1279214" y="3207620"/>
                  <a:pt x="7039" y="3207620"/>
                </a:cubicBezTo>
                <a:cubicBezTo>
                  <a:pt x="4693" y="2570632"/>
                  <a:pt x="2346" y="1933645"/>
                  <a:pt x="0" y="1296657"/>
                </a:cubicBezTo>
                <a:close/>
              </a:path>
            </a:pathLst>
          </a:custGeom>
          <a:solidFill>
            <a:schemeClr val="accent1"/>
          </a:solidFill>
          <a:ln w="12700">
            <a:noFill/>
          </a:ln>
        </p:spPr>
        <p:txBody>
          <a:bodyPr wrap="square" lIns="91440" tIns="91440" rIns="91440" bIns="182880" anchor="b"/>
          <a:lstStyle>
            <a:lvl1pPr algn="l">
              <a:defRPr lang="en-US" sz="1050" i="1" baseline="0">
                <a:solidFill>
                  <a:srgbClr val="9AD7D1"/>
                </a:solidFill>
                <a:latin typeface="+mj-lt"/>
              </a:defRPr>
            </a:lvl1pPr>
          </a:lstStyle>
          <a:p>
            <a:pPr lvl="0"/>
            <a:r>
              <a:rPr lang="en-US" noProof="0" dirty="0" smtClean="0"/>
              <a:t>Click icon to add picture</a:t>
            </a:r>
            <a:endParaRPr lang="en-US" noProof="0" dirty="0"/>
          </a:p>
        </p:txBody>
      </p:sp>
      <p:sp>
        <p:nvSpPr>
          <p:cNvPr id="11" name="Date Placeholder 6"/>
          <p:cNvSpPr>
            <a:spLocks noGrp="1"/>
          </p:cNvSpPr>
          <p:nvPr>
            <p:ph type="dt" sz="half" idx="21"/>
          </p:nvPr>
        </p:nvSpPr>
        <p:spPr>
          <a:xfrm>
            <a:off x="685800" y="5907088"/>
            <a:ext cx="2743200" cy="274637"/>
          </a:xfrm>
        </p:spPr>
        <p:txBody>
          <a:bodyPr lIns="0"/>
          <a:lstStyle>
            <a:lvl1pPr algn="l">
              <a:defRPr sz="1400">
                <a:latin typeface="Arial" panose="020B0604020202020204" pitchFamily="34" charset="0"/>
                <a:cs typeface="Arial" panose="020B0604020202020204" pitchFamily="34" charset="0"/>
              </a:defRPr>
            </a:lvl1pPr>
          </a:lstStyle>
          <a:p>
            <a:pPr>
              <a:defRPr/>
            </a:pPr>
            <a:r>
              <a:rPr lang="en-US"/>
              <a:t> June 4, 2020  </a:t>
            </a:r>
          </a:p>
        </p:txBody>
      </p:sp>
    </p:spTree>
    <p:extLst>
      <p:ext uri="{BB962C8B-B14F-4D97-AF65-F5344CB8AC3E}">
        <p14:creationId xmlns:p14="http://schemas.microsoft.com/office/powerpoint/2010/main" val="2840763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2"/>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E30D8A25-BB3C-2740-95A9-3F939B482104}"/>
              </a:ext>
            </a:extLst>
          </p:cNvPr>
          <p:cNvSpPr txBox="1">
            <a:spLocks/>
          </p:cNvSpPr>
          <p:nvPr/>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mwe.com</a:t>
            </a: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228600" marR="0" indent="-228600" algn="l" defTabSz="914400" rtl="0" eaLnBrk="1" fontAlgn="auto" latinLnBrk="0" hangingPunct="1">
              <a:lnSpc>
                <a:spcPct val="110000"/>
              </a:lnSpc>
              <a:spcBef>
                <a:spcPts val="500"/>
              </a:spcBef>
              <a:spcAft>
                <a:spcPts val="400"/>
              </a:spcAft>
              <a:buClr>
                <a:srgbClr val="00A68E"/>
              </a:buClr>
              <a:buSzPct val="90000"/>
              <a:buFont typeface="Arial" panose="020B0604020202020204" pitchFamily="34" charset="0"/>
              <a:buChar char="•"/>
              <a:tabLst/>
              <a:defRPr sz="2600">
                <a:solidFill>
                  <a:schemeClr val="tx1"/>
                </a:solidFill>
              </a:defRPr>
            </a:lvl1pPr>
            <a:lvl2pPr marL="457200" marR="0" indent="-228600" algn="l" defTabSz="914400" rtl="0" eaLnBrk="1" fontAlgn="auto" latinLnBrk="0" hangingPunct="1">
              <a:lnSpc>
                <a:spcPct val="110000"/>
              </a:lnSpc>
              <a:spcBef>
                <a:spcPts val="100"/>
              </a:spcBef>
              <a:spcAft>
                <a:spcPts val="300"/>
              </a:spcAft>
              <a:buClr>
                <a:srgbClr val="00A68E"/>
              </a:buClr>
              <a:buSzTx/>
              <a:buFont typeface="Times New Roman" panose="02020603050405020304" pitchFamily="18" charset="0"/>
              <a:buChar char="–"/>
              <a:tabLst/>
              <a:defRPr>
                <a:solidFill>
                  <a:schemeClr val="tx1"/>
                </a:solidFill>
              </a:defRPr>
            </a:lvl2pPr>
            <a:lvl3pPr marL="685800" marR="0" indent="-228600" algn="l" defTabSz="914400" rtl="0" eaLnBrk="1" fontAlgn="auto" latinLnBrk="0" hangingPunct="1">
              <a:lnSpc>
                <a:spcPct val="110000"/>
              </a:lnSpc>
              <a:spcBef>
                <a:spcPts val="100"/>
              </a:spcBef>
              <a:spcAft>
                <a:spcPts val="200"/>
              </a:spcAft>
              <a:buClr>
                <a:srgbClr val="A5A997"/>
              </a:buClr>
              <a:buSzTx/>
              <a:buFont typeface="Wingdings" panose="05000000000000000000" pitchFamily="2" charset="2"/>
              <a:buChar char="§"/>
              <a:tabLst/>
              <a:defRPr>
                <a:solidFill>
                  <a:schemeClr val="tx1"/>
                </a:solidFill>
              </a:defRPr>
            </a:lvl3pPr>
            <a:lvl4pPr marL="0" marR="0" indent="0" algn="l" defTabSz="914400" rtl="0" eaLnBrk="1" fontAlgn="auto" latinLnBrk="0" hangingPunct="1">
              <a:lnSpc>
                <a:spcPct val="100000"/>
              </a:lnSpc>
              <a:spcBef>
                <a:spcPts val="1200"/>
              </a:spcBef>
              <a:spcAft>
                <a:spcPts val="200"/>
              </a:spcAft>
              <a:buClrTx/>
              <a:buSzTx/>
              <a:buFontTx/>
              <a:buNone/>
              <a:tabLst/>
              <a:defRPr lang="en-US" sz="1400" b="1" kern="1200" cap="all" baseline="0" dirty="0" smtClean="0">
                <a:solidFill>
                  <a:schemeClr val="tx1"/>
                </a:solidFill>
                <a:latin typeface="+mj-lt"/>
                <a:ea typeface="+mn-ea"/>
                <a:cs typeface="+mn-cs"/>
              </a:defRPr>
            </a:lvl4pPr>
            <a:lvl5pPr marL="0" marR="0" indent="0" algn="l" defTabSz="914400" rtl="0" eaLnBrk="1" fontAlgn="auto" latinLnBrk="0" hangingPunct="1">
              <a:lnSpc>
                <a:spcPct val="100000"/>
              </a:lnSpc>
              <a:spcBef>
                <a:spcPts val="900"/>
              </a:spcBef>
              <a:spcAft>
                <a:spcPts val="200"/>
              </a:spcAft>
              <a:buClrTx/>
              <a:buSzTx/>
              <a:buFontTx/>
              <a:buNone/>
              <a:tabLst/>
              <a:defRPr lang="en-US" sz="1400" b="1" kern="1200" cap="all" baseline="0" dirty="0" smtClean="0">
                <a:solidFill>
                  <a:schemeClr val="bg1"/>
                </a:solidFill>
                <a:latin typeface="+mj-lt"/>
                <a:ea typeface="+mn-ea"/>
                <a:cs typeface="+mn-cs"/>
              </a:defRPr>
            </a:lvl5pPr>
            <a:lvl6pPr>
              <a:defRPr baseline="0"/>
            </a:lvl6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0"/>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solidFill>
                  <a:schemeClr val="tx1"/>
                </a:solidFill>
                <a:latin typeface="Times New Roman" panose="02020603050405020304" pitchFamily="18" charset="0"/>
              </a:defRPr>
            </a:lvl1pPr>
          </a:lstStyle>
          <a:p>
            <a:pPr>
              <a:defRPr/>
            </a:pPr>
            <a:r>
              <a:rPr lang="en-US"/>
              <a:t> June 4, 2020  </a:t>
            </a:r>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solidFill>
                  <a:schemeClr val="accent1"/>
                </a:solidFill>
                <a:latin typeface="Times New Roman" panose="02020603050405020304" pitchFamily="18"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solidFill>
                  <a:schemeClr val="tx1"/>
                </a:solidFill>
                <a:latin typeface="Times New Roman" panose="02020603050405020304" pitchFamily="18" charset="0"/>
              </a:defRPr>
            </a:lvl1pPr>
          </a:lstStyle>
          <a:p>
            <a:pPr>
              <a:defRPr/>
            </a:pPr>
            <a:fld id="{F1B7DA43-05D5-4527-8485-BC888D30349E}" type="slidenum">
              <a:rPr lang="en-US"/>
              <a:pPr>
                <a:defRPr/>
              </a:pPr>
              <a:t>‹#›</a:t>
            </a:fld>
            <a:endParaRPr lang="en-US" dirty="0"/>
          </a:p>
        </p:txBody>
      </p:sp>
    </p:spTree>
    <p:extLst>
      <p:ext uri="{BB962C8B-B14F-4D97-AF65-F5344CB8AC3E}">
        <p14:creationId xmlns:p14="http://schemas.microsoft.com/office/powerpoint/2010/main" val="274354737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r Team_Three Peopl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86E82-D03C-5742-A50B-A5C04F0D82D6}"/>
              </a:ext>
            </a:extLst>
          </p:cNvPr>
          <p:cNvSpPr/>
          <p:nvPr userDrawn="1"/>
        </p:nvSpPr>
        <p:spPr>
          <a:xfrm>
            <a:off x="685800" y="1601788"/>
            <a:ext cx="3333750" cy="457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marL="58738" algn="ctr" eaLnBrk="1" fontAlgn="auto" hangingPunct="1">
              <a:spcBef>
                <a:spcPts val="400"/>
              </a:spcBef>
              <a:spcAft>
                <a:spcPts val="0"/>
              </a:spcAft>
              <a:defRPr/>
            </a:pPr>
            <a:endParaRPr lang="en-US" sz="1200" cap="all" spc="100" dirty="0">
              <a:solidFill>
                <a:schemeClr val="bg1"/>
              </a:solidFill>
            </a:endParaRPr>
          </a:p>
        </p:txBody>
      </p:sp>
      <p:sp>
        <p:nvSpPr>
          <p:cNvPr id="13" name="Rectangle 12">
            <a:extLst>
              <a:ext uri="{FF2B5EF4-FFF2-40B4-BE49-F238E27FC236}">
                <a16:creationId xmlns:a16="http://schemas.microsoft.com/office/drawing/2014/main" id="{DF24A8C9-FDED-6C4A-832E-D1F047540719}"/>
              </a:ext>
            </a:extLst>
          </p:cNvPr>
          <p:cNvSpPr/>
          <p:nvPr userDrawn="1"/>
        </p:nvSpPr>
        <p:spPr>
          <a:xfrm>
            <a:off x="4419600" y="1601788"/>
            <a:ext cx="3333750" cy="457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marL="58738" algn="ctr" eaLnBrk="1" fontAlgn="auto" hangingPunct="1">
              <a:spcBef>
                <a:spcPts val="400"/>
              </a:spcBef>
              <a:spcAft>
                <a:spcPts val="0"/>
              </a:spcAft>
              <a:defRPr/>
            </a:pPr>
            <a:endParaRPr lang="en-US" sz="1200" cap="all" spc="100" dirty="0">
              <a:solidFill>
                <a:schemeClr val="bg1"/>
              </a:solidFill>
            </a:endParaRPr>
          </a:p>
        </p:txBody>
      </p:sp>
      <p:sp>
        <p:nvSpPr>
          <p:cNvPr id="14" name="Rectangle 13">
            <a:extLst>
              <a:ext uri="{FF2B5EF4-FFF2-40B4-BE49-F238E27FC236}">
                <a16:creationId xmlns:a16="http://schemas.microsoft.com/office/drawing/2014/main" id="{31D6EBFB-A048-0945-91FA-A06EE81846A6}"/>
              </a:ext>
            </a:extLst>
          </p:cNvPr>
          <p:cNvSpPr/>
          <p:nvPr userDrawn="1"/>
        </p:nvSpPr>
        <p:spPr>
          <a:xfrm>
            <a:off x="8153400" y="1601788"/>
            <a:ext cx="3333750" cy="457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marL="58738" algn="ctr" eaLnBrk="1" fontAlgn="auto" hangingPunct="1">
              <a:spcBef>
                <a:spcPts val="400"/>
              </a:spcBef>
              <a:spcAft>
                <a:spcPts val="0"/>
              </a:spcAft>
              <a:defRPr/>
            </a:pPr>
            <a:endParaRPr lang="en-US" sz="1200" cap="all" spc="100" dirty="0">
              <a:solidFill>
                <a:schemeClr val="bg1"/>
              </a:solidFill>
            </a:endParaRPr>
          </a:p>
        </p:txBody>
      </p:sp>
      <p:sp>
        <p:nvSpPr>
          <p:cNvPr id="15" name="Footer Placeholder 4">
            <a:extLst>
              <a:ext uri="{FF2B5EF4-FFF2-40B4-BE49-F238E27FC236}">
                <a16:creationId xmlns:a16="http://schemas.microsoft.com/office/drawing/2014/main" id="{E30D8A25-BB3C-2740-95A9-3F939B482104}"/>
              </a:ext>
            </a:extLst>
          </p:cNvPr>
          <p:cNvSpPr txBox="1">
            <a:spLocks/>
          </p:cNvSpPr>
          <p:nvPr/>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mwe.com</a:t>
            </a:r>
          </a:p>
        </p:txBody>
      </p:sp>
      <p:sp>
        <p:nvSpPr>
          <p:cNvPr id="24" name="Picture Placeholder 3">
            <a:extLst>
              <a:ext uri="{FF2B5EF4-FFF2-40B4-BE49-F238E27FC236}">
                <a16:creationId xmlns:a16="http://schemas.microsoft.com/office/drawing/2014/main" id="{D3F8EDB1-6A28-BC4C-AE31-70198220D913}"/>
              </a:ext>
            </a:extLst>
          </p:cNvPr>
          <p:cNvSpPr>
            <a:spLocks noGrp="1"/>
          </p:cNvSpPr>
          <p:nvPr>
            <p:ph type="pic" sz="quarter" idx="90"/>
          </p:nvPr>
        </p:nvSpPr>
        <p:spPr>
          <a:xfrm>
            <a:off x="540961" y="1259079"/>
            <a:ext cx="1476323" cy="1474208"/>
          </a:xfrm>
          <a:prstGeom prst="ellipse">
            <a:avLst/>
          </a:prstGeom>
          <a:solidFill>
            <a:schemeClr val="accent3"/>
          </a:solidFill>
          <a:ln>
            <a:solidFill>
              <a:schemeClr val="bg2"/>
            </a:solidFill>
          </a:ln>
        </p:spPr>
        <p:txBody>
          <a:bodyPr lIns="18288" rIns="18288"/>
          <a:lstStyle>
            <a:lvl1pPr marL="0" indent="0" algn="ctr">
              <a:lnSpc>
                <a:spcPct val="100000"/>
              </a:lnSpc>
              <a:spcBef>
                <a:spcPts val="0"/>
              </a:spcBef>
              <a:spcAft>
                <a:spcPts val="0"/>
              </a:spcAft>
              <a:buNone/>
              <a:defRPr sz="900" i="1">
                <a:solidFill>
                  <a:schemeClr val="accent3">
                    <a:lumMod val="50000"/>
                  </a:schemeClr>
                </a:solidFill>
                <a:latin typeface="+mj-lt"/>
              </a:defRPr>
            </a:lvl1pPr>
          </a:lstStyle>
          <a:p>
            <a:pPr lvl="0"/>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5886C6BA-8BE8-9E4C-8D23-83D7FF2F487F}"/>
              </a:ext>
            </a:extLst>
          </p:cNvPr>
          <p:cNvSpPr>
            <a:spLocks noGrp="1"/>
          </p:cNvSpPr>
          <p:nvPr>
            <p:ph type="pic" sz="quarter" idx="97"/>
          </p:nvPr>
        </p:nvSpPr>
        <p:spPr>
          <a:xfrm>
            <a:off x="4271296" y="1259079"/>
            <a:ext cx="1476323" cy="1474208"/>
          </a:xfrm>
          <a:prstGeom prst="ellipse">
            <a:avLst/>
          </a:prstGeom>
          <a:solidFill>
            <a:schemeClr val="accent3"/>
          </a:solidFill>
          <a:ln>
            <a:solidFill>
              <a:schemeClr val="bg2"/>
            </a:solidFill>
          </a:ln>
        </p:spPr>
        <p:txBody>
          <a:bodyPr lIns="18288" rIns="18288"/>
          <a:lstStyle>
            <a:lvl1pPr marL="0" indent="0" algn="ctr">
              <a:lnSpc>
                <a:spcPct val="100000"/>
              </a:lnSpc>
              <a:spcBef>
                <a:spcPts val="0"/>
              </a:spcBef>
              <a:spcAft>
                <a:spcPts val="0"/>
              </a:spcAft>
              <a:buNone/>
              <a:defRPr sz="900" i="1">
                <a:solidFill>
                  <a:schemeClr val="accent3">
                    <a:lumMod val="50000"/>
                  </a:schemeClr>
                </a:solidFill>
                <a:latin typeface="+mj-lt"/>
              </a:defRPr>
            </a:lvl1pPr>
          </a:lstStyle>
          <a:p>
            <a:pPr lvl="0"/>
            <a:r>
              <a:rPr lang="en-US" noProof="0" smtClean="0"/>
              <a:t>Click icon to add picture</a:t>
            </a:r>
            <a:endParaRPr lang="en-US" noProof="0"/>
          </a:p>
        </p:txBody>
      </p:sp>
      <p:sp>
        <p:nvSpPr>
          <p:cNvPr id="26" name="Picture Placeholder 3">
            <a:extLst>
              <a:ext uri="{FF2B5EF4-FFF2-40B4-BE49-F238E27FC236}">
                <a16:creationId xmlns:a16="http://schemas.microsoft.com/office/drawing/2014/main" id="{BB5FE2E4-F5C1-E74E-AB25-7BB2B316395B}"/>
              </a:ext>
            </a:extLst>
          </p:cNvPr>
          <p:cNvSpPr>
            <a:spLocks noGrp="1"/>
          </p:cNvSpPr>
          <p:nvPr>
            <p:ph type="pic" sz="quarter" idx="98"/>
          </p:nvPr>
        </p:nvSpPr>
        <p:spPr>
          <a:xfrm>
            <a:off x="7977639" y="1259079"/>
            <a:ext cx="1476323" cy="1474208"/>
          </a:xfrm>
          <a:prstGeom prst="ellipse">
            <a:avLst/>
          </a:prstGeom>
          <a:solidFill>
            <a:schemeClr val="accent3"/>
          </a:solidFill>
          <a:ln>
            <a:solidFill>
              <a:schemeClr val="bg2"/>
            </a:solidFill>
          </a:ln>
        </p:spPr>
        <p:txBody>
          <a:bodyPr lIns="18288" rIns="18288"/>
          <a:lstStyle>
            <a:lvl1pPr marL="0" indent="0" algn="ctr">
              <a:lnSpc>
                <a:spcPct val="100000"/>
              </a:lnSpc>
              <a:spcBef>
                <a:spcPts val="0"/>
              </a:spcBef>
              <a:spcAft>
                <a:spcPts val="0"/>
              </a:spcAft>
              <a:buNone/>
              <a:defRPr sz="900" i="1">
                <a:solidFill>
                  <a:schemeClr val="accent3">
                    <a:lumMod val="50000"/>
                  </a:schemeClr>
                </a:solidFill>
                <a:latin typeface="+mj-lt"/>
              </a:defRPr>
            </a:lvl1pPr>
          </a:lstStyle>
          <a:p>
            <a:pPr lvl="0"/>
            <a:r>
              <a:rPr lang="en-US" noProof="0" smtClean="0"/>
              <a:t>Click icon to add picture</a:t>
            </a:r>
            <a:endParaRPr lang="en-US" noProof="0"/>
          </a:p>
        </p:txBody>
      </p:sp>
      <p:sp>
        <p:nvSpPr>
          <p:cNvPr id="2" name="Title 1"/>
          <p:cNvSpPr>
            <a:spLocks noGrp="1"/>
          </p:cNvSpPr>
          <p:nvPr>
            <p:ph type="title"/>
          </p:nvPr>
        </p:nvSpPr>
        <p:spPr>
          <a:xfrm>
            <a:off x="685800" y="457200"/>
            <a:ext cx="10817352" cy="728573"/>
          </a:xfrm>
        </p:spPr>
        <p:txBody>
          <a:bodyPr anchor="ctr"/>
          <a:lstStyle>
            <a:lvl1pPr>
              <a:defRPr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174823" y="1828800"/>
            <a:ext cx="1683765" cy="548640"/>
          </a:xfrm>
        </p:spPr>
        <p:txBody>
          <a:bodyPr anchor="b" anchorCtr="0"/>
          <a:lstStyle>
            <a:lvl1pPr marL="0" indent="0">
              <a:lnSpc>
                <a:spcPct val="100000"/>
              </a:lnSpc>
              <a:spcBef>
                <a:spcPts val="0"/>
              </a:spcBef>
              <a:spcAft>
                <a:spcPts val="0"/>
              </a:spcAft>
              <a:buNone/>
              <a:defRPr sz="1800" b="1"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5" name="Text Placeholder 2"/>
          <p:cNvSpPr>
            <a:spLocks noGrp="1"/>
          </p:cNvSpPr>
          <p:nvPr>
            <p:ph type="body" idx="103"/>
          </p:nvPr>
        </p:nvSpPr>
        <p:spPr>
          <a:xfrm>
            <a:off x="5908602" y="1828800"/>
            <a:ext cx="1683765" cy="548640"/>
          </a:xfrm>
        </p:spPr>
        <p:txBody>
          <a:bodyPr anchor="b" anchorCtr="0"/>
          <a:lstStyle>
            <a:lvl1pPr marL="0" indent="0">
              <a:lnSpc>
                <a:spcPct val="100000"/>
              </a:lnSpc>
              <a:spcBef>
                <a:spcPts val="0"/>
              </a:spcBef>
              <a:spcAft>
                <a:spcPts val="0"/>
              </a:spcAft>
              <a:buNone/>
              <a:defRPr sz="1800" b="1"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6" name="Text Placeholder 2"/>
          <p:cNvSpPr>
            <a:spLocks noGrp="1"/>
          </p:cNvSpPr>
          <p:nvPr>
            <p:ph type="body" idx="104"/>
          </p:nvPr>
        </p:nvSpPr>
        <p:spPr>
          <a:xfrm>
            <a:off x="9628673" y="1828800"/>
            <a:ext cx="1683765" cy="548640"/>
          </a:xfrm>
        </p:spPr>
        <p:txBody>
          <a:bodyPr anchor="b" anchorCtr="0"/>
          <a:lstStyle>
            <a:lvl1pPr marL="0" indent="0">
              <a:lnSpc>
                <a:spcPct val="100000"/>
              </a:lnSpc>
              <a:spcBef>
                <a:spcPts val="0"/>
              </a:spcBef>
              <a:spcAft>
                <a:spcPts val="0"/>
              </a:spcAft>
              <a:buNone/>
              <a:defRPr sz="1800" b="1"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Text Placeholder 5"/>
          <p:cNvSpPr>
            <a:spLocks noGrp="1"/>
          </p:cNvSpPr>
          <p:nvPr>
            <p:ph type="body" sz="quarter" idx="105"/>
          </p:nvPr>
        </p:nvSpPr>
        <p:spPr>
          <a:xfrm>
            <a:off x="950027" y="2951325"/>
            <a:ext cx="2908562" cy="3005138"/>
          </a:xfrm>
        </p:spPr>
        <p:txBody>
          <a:bodyPr/>
          <a:lstStyle>
            <a:lvl1pPr marL="0" indent="0">
              <a:buFontTx/>
              <a:buNone/>
              <a:defRPr sz="1300" baseline="0">
                <a:solidFill>
                  <a:srgbClr val="7F7F7F"/>
                </a:solidFill>
                <a:latin typeface="+mj-lt"/>
              </a:defRPr>
            </a:lvl1pPr>
            <a:lvl2pPr marL="228600" indent="0">
              <a:buNone/>
              <a:defRPr/>
            </a:lvl2pPr>
            <a:lvl4pPr>
              <a:defRPr sz="1200" cap="all" baseline="0"/>
            </a:lvl4pPr>
            <a:lvl5pPr>
              <a:defRPr sz="1200" b="1" cap="none" baseline="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p:txBody>
      </p:sp>
      <p:sp>
        <p:nvSpPr>
          <p:cNvPr id="21" name="Text Placeholder 5"/>
          <p:cNvSpPr>
            <a:spLocks noGrp="1"/>
          </p:cNvSpPr>
          <p:nvPr>
            <p:ph type="body" sz="quarter" idx="106"/>
          </p:nvPr>
        </p:nvSpPr>
        <p:spPr>
          <a:xfrm>
            <a:off x="4683805" y="2951325"/>
            <a:ext cx="2908562" cy="3005138"/>
          </a:xfrm>
        </p:spPr>
        <p:txBody>
          <a:bodyPr/>
          <a:lstStyle>
            <a:lvl1pPr marL="0" indent="0">
              <a:buFontTx/>
              <a:buNone/>
              <a:defRPr sz="1300" baseline="0">
                <a:solidFill>
                  <a:srgbClr val="7F7F7F"/>
                </a:solidFill>
                <a:latin typeface="+mj-lt"/>
              </a:defRPr>
            </a:lvl1pPr>
            <a:lvl2pPr marL="228600" indent="0">
              <a:buNone/>
              <a:defRPr/>
            </a:lvl2pPr>
            <a:lvl4pPr>
              <a:defRPr sz="1200" cap="all" baseline="0"/>
            </a:lvl4pPr>
            <a:lvl5pPr>
              <a:defRPr lang="en-US" sz="1200" b="1" kern="1200" cap="none" baseline="0" dirty="0">
                <a:solidFill>
                  <a:schemeClr val="tx1"/>
                </a:solidFill>
                <a:latin typeface="+mj-lt"/>
                <a:ea typeface="+mn-ea"/>
                <a:cs typeface="+mn-cs"/>
              </a:defRPr>
            </a:lvl5pPr>
          </a:lstStyle>
          <a:p>
            <a:pPr lvl="0"/>
            <a:r>
              <a:rPr lang="en-US" smtClean="0"/>
              <a:t>Edit Master text styles</a:t>
            </a:r>
          </a:p>
          <a:p>
            <a:pPr lvl="1"/>
            <a:r>
              <a:rPr lang="en-US" smtClean="0"/>
              <a:t>Second level</a:t>
            </a:r>
          </a:p>
          <a:p>
            <a:pPr lvl="2"/>
            <a:r>
              <a:rPr lang="en-US" smtClean="0"/>
              <a:t>Third level</a:t>
            </a:r>
          </a:p>
        </p:txBody>
      </p:sp>
      <p:sp>
        <p:nvSpPr>
          <p:cNvPr id="22" name="Text Placeholder 5"/>
          <p:cNvSpPr>
            <a:spLocks noGrp="1"/>
          </p:cNvSpPr>
          <p:nvPr>
            <p:ph type="body" sz="quarter" idx="107"/>
          </p:nvPr>
        </p:nvSpPr>
        <p:spPr>
          <a:xfrm>
            <a:off x="8365994" y="2951325"/>
            <a:ext cx="2908562" cy="3005138"/>
          </a:xfrm>
        </p:spPr>
        <p:txBody>
          <a:bodyPr/>
          <a:lstStyle>
            <a:lvl1pPr marL="0" indent="0">
              <a:buFontTx/>
              <a:buNone/>
              <a:defRPr sz="1300" baseline="0">
                <a:solidFill>
                  <a:srgbClr val="7F7F7F"/>
                </a:solidFill>
                <a:latin typeface="+mj-lt"/>
              </a:defRPr>
            </a:lvl1pPr>
            <a:lvl2pPr marL="228600" indent="0">
              <a:buNone/>
              <a:defRPr/>
            </a:lvl2pPr>
            <a:lvl4pPr>
              <a:defRPr sz="1200" cap="all" baseline="0">
                <a:solidFill>
                  <a:srgbClr val="00A796"/>
                </a:solidFill>
              </a:defRPr>
            </a:lvl4pPr>
            <a:lvl5pPr>
              <a:defRPr sz="1200" b="1" cap="none" baseline="0">
                <a:solidFill>
                  <a:schemeClr val="tx1"/>
                </a:solidFill>
                <a:latin typeface="+mj-lt"/>
              </a:defRPr>
            </a:lvl5pPr>
          </a:lstStyle>
          <a:p>
            <a:pPr lvl="0"/>
            <a:r>
              <a:rPr lang="en-US" smtClean="0"/>
              <a:t>Edit Master text styles</a:t>
            </a:r>
          </a:p>
          <a:p>
            <a:pPr lvl="1"/>
            <a:r>
              <a:rPr lang="en-US" smtClean="0"/>
              <a:t>Second level</a:t>
            </a:r>
          </a:p>
          <a:p>
            <a:pPr lvl="2"/>
            <a:r>
              <a:rPr lang="en-US" smtClean="0"/>
              <a:t>Third level</a:t>
            </a:r>
          </a:p>
        </p:txBody>
      </p:sp>
      <p:sp>
        <p:nvSpPr>
          <p:cNvPr id="16" name="Date Placeholder 6"/>
          <p:cNvSpPr>
            <a:spLocks noGrp="1"/>
          </p:cNvSpPr>
          <p:nvPr>
            <p:ph type="dt" sz="half" idx="108"/>
          </p:nvPr>
        </p:nvSpPr>
        <p:spPr/>
        <p:txBody>
          <a:bodyPr/>
          <a:lstStyle>
            <a:lvl1pPr>
              <a:defRPr/>
            </a:lvl1pPr>
          </a:lstStyle>
          <a:p>
            <a:pPr>
              <a:defRPr/>
            </a:pPr>
            <a:endParaRPr lang="en-US"/>
          </a:p>
        </p:txBody>
      </p:sp>
      <p:sp>
        <p:nvSpPr>
          <p:cNvPr id="17" name="Footer Placeholder 7"/>
          <p:cNvSpPr>
            <a:spLocks noGrp="1"/>
          </p:cNvSpPr>
          <p:nvPr>
            <p:ph type="ftr" sz="quarter" idx="109"/>
          </p:nvPr>
        </p:nvSpPr>
        <p:spPr/>
        <p:txBody>
          <a:bodyPr/>
          <a:lstStyle>
            <a:lvl1pPr>
              <a:defRPr/>
            </a:lvl1pPr>
          </a:lstStyle>
          <a:p>
            <a:pPr>
              <a:defRPr/>
            </a:pPr>
            <a:endParaRPr lang="en-US"/>
          </a:p>
        </p:txBody>
      </p:sp>
      <p:sp>
        <p:nvSpPr>
          <p:cNvPr id="18" name="Slide Number Placeholder 8"/>
          <p:cNvSpPr>
            <a:spLocks noGrp="1"/>
          </p:cNvSpPr>
          <p:nvPr>
            <p:ph type="sldNum" sz="quarter" idx="110"/>
          </p:nvPr>
        </p:nvSpPr>
        <p:spPr/>
        <p:txBody>
          <a:bodyPr/>
          <a:lstStyle>
            <a:lvl1pPr>
              <a:defRPr/>
            </a:lvl1pPr>
          </a:lstStyle>
          <a:p>
            <a:pPr>
              <a:defRPr/>
            </a:pPr>
            <a:fld id="{AB889E27-1082-4B3F-8A4B-8593D08B2595}" type="slidenum">
              <a:rPr lang="en-US"/>
              <a:pPr>
                <a:defRPr/>
              </a:pPr>
              <a:t>‹#›</a:t>
            </a:fld>
            <a:endParaRPr lang="en-US"/>
          </a:p>
        </p:txBody>
      </p:sp>
    </p:spTree>
    <p:extLst>
      <p:ext uri="{BB962C8B-B14F-4D97-AF65-F5344CB8AC3E}">
        <p14:creationId xmlns:p14="http://schemas.microsoft.com/office/powerpoint/2010/main" val="232738925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losing with Disclaimer">
    <p:bg>
      <p:bgPr>
        <a:solidFill>
          <a:srgbClr val="F0F0F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0D8A25-BB3C-2740-95A9-3F939B482104}"/>
              </a:ext>
            </a:extLst>
          </p:cNvPr>
          <p:cNvSpPr txBox="1">
            <a:spLocks/>
          </p:cNvSpPr>
          <p:nvPr/>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mwe.com</a:t>
            </a:r>
          </a:p>
        </p:txBody>
      </p:sp>
      <p:sp>
        <p:nvSpPr>
          <p:cNvPr id="6" name="Footer Placeholder 4">
            <a:extLst>
              <a:ext uri="{FF2B5EF4-FFF2-40B4-BE49-F238E27FC236}">
                <a16:creationId xmlns:a16="http://schemas.microsoft.com/office/drawing/2014/main" id="{E30D8A25-BB3C-2740-95A9-3F939B482104}"/>
              </a:ext>
            </a:extLst>
          </p:cNvPr>
          <p:cNvSpPr txBox="1">
            <a:spLocks/>
          </p:cNvSpPr>
          <p:nvPr userDrawn="1"/>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mwe.com</a:t>
            </a:r>
          </a:p>
        </p:txBody>
      </p:sp>
      <p:sp>
        <p:nvSpPr>
          <p:cNvPr id="7" name="TextBox 6"/>
          <p:cNvSpPr txBox="1">
            <a:spLocks noChangeArrowheads="1"/>
          </p:cNvSpPr>
          <p:nvPr userDrawn="1"/>
        </p:nvSpPr>
        <p:spPr bwMode="auto">
          <a:xfrm>
            <a:off x="685800" y="5211763"/>
            <a:ext cx="631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spcAft>
                <a:spcPts val="600"/>
              </a:spcAft>
              <a:defRPr/>
            </a:pPr>
            <a:r>
              <a:rPr lang="en-US" altLang="en-US" sz="700" smtClean="0">
                <a:solidFill>
                  <a:srgbClr val="A7A7A7"/>
                </a:solidFill>
                <a:latin typeface="Arial" panose="020B0604020202020204" pitchFamily="34" charset="0"/>
              </a:rPr>
              <a:t>This material is for general information purposes only and should not be construed as legal advice or any other advice on any specific facts or circumstances. </a:t>
            </a:r>
            <a:br>
              <a:rPr lang="en-US" altLang="en-US" sz="700" smtClean="0">
                <a:solidFill>
                  <a:srgbClr val="A7A7A7"/>
                </a:solidFill>
                <a:latin typeface="Arial" panose="020B0604020202020204" pitchFamily="34" charset="0"/>
              </a:rPr>
            </a:br>
            <a:r>
              <a:rPr lang="en-US" altLang="en-US" sz="700" smtClean="0">
                <a:solidFill>
                  <a:srgbClr val="A7A7A7"/>
                </a:solidFill>
                <a:latin typeface="Arial" panose="020B0604020202020204" pitchFamily="34" charset="0"/>
              </a:rPr>
              <a:t>No one should act or refrain from acting based upon any information herein without seeking professional legal advice. McDermott Will &amp; Emery* (McDermott) makes no warranties, representations, or claims of any kind concerning the content herein. McDermott and the contributing presenters or authors expressly disclaim all liability to any person in respect of the consequences of anything done or not done in reliance upon the use of contents included herein. </a:t>
            </a:r>
            <a:br>
              <a:rPr lang="en-US" altLang="en-US" sz="700" smtClean="0">
                <a:solidFill>
                  <a:srgbClr val="A7A7A7"/>
                </a:solidFill>
                <a:latin typeface="Arial" panose="020B0604020202020204" pitchFamily="34" charset="0"/>
              </a:rPr>
            </a:br>
            <a:r>
              <a:rPr lang="en-US" altLang="en-US" sz="700" smtClean="0">
                <a:solidFill>
                  <a:srgbClr val="A7A7A7"/>
                </a:solidFill>
                <a:latin typeface="Arial" panose="020B0604020202020204" pitchFamily="34" charset="0"/>
              </a:rPr>
              <a:t>*For a complete list of McDermott entities visit mwe.com/elegalnotics.</a:t>
            </a:r>
          </a:p>
          <a:p>
            <a:pPr>
              <a:defRPr/>
            </a:pPr>
            <a:r>
              <a:rPr lang="en-US" altLang="en-US" sz="700" smtClean="0">
                <a:solidFill>
                  <a:srgbClr val="A7A7A7"/>
                </a:solidFill>
                <a:latin typeface="Arial" panose="020B0604020202020204" pitchFamily="34" charset="0"/>
              </a:rPr>
              <a:t>©2019 McDermott Will &amp; Emery. All rights reserved. Any use of these materials including reproduction, modification, distribution or republication, without the prior written consent of McDermott is strictly prohibited. This may be considered attorney advertising. Prior results do not guarantee a similar outcome. </a:t>
            </a:r>
          </a:p>
        </p:txBody>
      </p:sp>
      <p:pic>
        <p:nvPicPr>
          <p:cNvPr id="8" name="Picture 9"/>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7138" y="53975"/>
            <a:ext cx="4554537"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8368"/>
            <a:ext cx="6419088" cy="2478024"/>
          </a:xfrm>
        </p:spPr>
        <p:txBody>
          <a:bodyPr>
            <a:noAutofit/>
          </a:bodyPr>
          <a:lstStyle>
            <a:lvl1pPr algn="l">
              <a:defRPr sz="4800" cap="all" baseline="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38728"/>
            <a:ext cx="6419088" cy="557784"/>
          </a:xfrm>
        </p:spPr>
        <p:txBody>
          <a:bodyPr anchor="t" anchorCtr="0"/>
          <a:lstStyle>
            <a:lvl1pPr marL="0" indent="0" algn="l">
              <a:lnSpc>
                <a:spcPct val="100000"/>
              </a:lnSpc>
              <a:spcBef>
                <a:spcPts val="0"/>
              </a:spcBef>
              <a:spcAft>
                <a:spcPts val="0"/>
              </a:spcAft>
              <a:buNone/>
              <a:defRPr sz="2000" b="1" spc="50"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1"/>
          </p:nvPr>
        </p:nvSpPr>
        <p:spPr>
          <a:xfrm>
            <a:off x="685800" y="4215384"/>
            <a:ext cx="6400800" cy="810959"/>
          </a:xfrm>
        </p:spPr>
        <p:txBody>
          <a:bodyPr/>
          <a:lstStyle>
            <a:lvl1pPr marL="0" indent="0">
              <a:buFontTx/>
              <a:buNone/>
              <a:defRPr sz="1800">
                <a:solidFill>
                  <a:srgbClr val="000000"/>
                </a:solidFill>
              </a:defRPr>
            </a:lvl1pPr>
            <a:lvl2pPr marL="285750" indent="-285750">
              <a:spcAft>
                <a:spcPts val="100"/>
              </a:spcAft>
              <a:buClr>
                <a:schemeClr val="accent1"/>
              </a:buClr>
              <a:buFont typeface="Arial" panose="020B0604020202020204" pitchFamily="34" charset="0"/>
              <a:buChar char="•"/>
              <a:defRPr>
                <a:solidFill>
                  <a:srgbClr val="000000"/>
                </a:solidFill>
              </a:defRPr>
            </a:lvl2pPr>
            <a:lvl3pPr marL="514350" indent="-285750">
              <a:buClr>
                <a:schemeClr val="accent1"/>
              </a:buClr>
              <a:buFont typeface="Times New Roman" panose="02020603050405020304" pitchFamily="18" charset="0"/>
              <a:buChar char="―"/>
              <a:defRPr sz="1400" baseline="0">
                <a:solidFill>
                  <a:srgbClr val="000000"/>
                </a:solidFill>
              </a:defRPr>
            </a:lvl3pPr>
            <a:lvl4pPr>
              <a:defRPr sz="1400" baseline="0">
                <a:solidFill>
                  <a:schemeClr val="accent1"/>
                </a:solidFill>
              </a:defRPr>
            </a:lvl4pPr>
            <a:lvl5pPr>
              <a:defRPr sz="1200">
                <a:solidFill>
                  <a:srgbClr val="000000"/>
                </a:solidFill>
              </a:defRPr>
            </a:lvl5pPr>
            <a:lvl6pPr>
              <a:defRPr sz="1600">
                <a:solidFill>
                  <a:srgbClr val="000000"/>
                </a:solidFill>
              </a:defRPr>
            </a:lvl6pPr>
          </a:lstStyle>
          <a:p>
            <a:pPr lvl="0"/>
            <a:r>
              <a:rPr lang="en-US" smtClean="0"/>
              <a:t>Edit Master text styles</a:t>
            </a:r>
          </a:p>
          <a:p>
            <a:pPr lvl="1"/>
            <a:r>
              <a:rPr lang="en-US" smtClean="0"/>
              <a:t>Second level</a:t>
            </a:r>
          </a:p>
          <a:p>
            <a:pPr lvl="2"/>
            <a:r>
              <a:rPr lang="en-US" smtClean="0"/>
              <a:t>Third level</a:t>
            </a:r>
          </a:p>
        </p:txBody>
      </p:sp>
      <p:sp>
        <p:nvSpPr>
          <p:cNvPr id="10" name="Slide Number Placeholder 11"/>
          <p:cNvSpPr>
            <a:spLocks noGrp="1"/>
          </p:cNvSpPr>
          <p:nvPr>
            <p:ph type="sldNum" sz="quarter" idx="12"/>
          </p:nvPr>
        </p:nvSpPr>
        <p:spPr>
          <a:solidFill>
            <a:schemeClr val="accent1"/>
          </a:solidFill>
        </p:spPr>
        <p:txBody>
          <a:bodyPr/>
          <a:lstStyle>
            <a:lvl1pPr>
              <a:defRPr baseline="0">
                <a:solidFill>
                  <a:srgbClr val="FFFFFF"/>
                </a:solidFill>
              </a:defRPr>
            </a:lvl1pPr>
          </a:lstStyle>
          <a:p>
            <a:pPr>
              <a:defRPr/>
            </a:pPr>
            <a:fld id="{47901046-A068-4A48-A706-5C62AEF59DA3}" type="slidenum">
              <a:rPr lang="en-US"/>
              <a:pPr>
                <a:defRPr/>
              </a:pPr>
              <a:t>‹#›</a:t>
            </a:fld>
            <a:endParaRPr lang="en-US" dirty="0"/>
          </a:p>
        </p:txBody>
      </p:sp>
    </p:spTree>
    <p:extLst>
      <p:ext uri="{BB962C8B-B14F-4D97-AF65-F5344CB8AC3E}">
        <p14:creationId xmlns:p14="http://schemas.microsoft.com/office/powerpoint/2010/main" val="324437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E232-09CE-47A3-BCE4-FE576BA20470}"/>
              </a:ext>
            </a:extLst>
          </p:cNvPr>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5598A40B-1B30-4F39-9EDA-26E3DAD29E85}"/>
              </a:ext>
            </a:extLst>
          </p:cNvPr>
          <p:cNvSpPr>
            <a:spLocks noGrp="1"/>
          </p:cNvSpPr>
          <p:nvPr>
            <p:ph sz="half" idx="1"/>
          </p:nvPr>
        </p:nvSpPr>
        <p:spPr>
          <a:xfrm>
            <a:off x="685800" y="1825625"/>
            <a:ext cx="5212080" cy="4114800"/>
          </a:xfrm>
        </p:spPr>
        <p:txBody>
          <a:bodyPr>
            <a:normAutofit/>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a:extLst>
              <a:ext uri="{FF2B5EF4-FFF2-40B4-BE49-F238E27FC236}">
                <a16:creationId xmlns:a16="http://schemas.microsoft.com/office/drawing/2014/main" id="{CECB3882-AC6D-435D-A5D2-E55140DA2275}"/>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9" name="Content Placeholder 2">
            <a:extLst>
              <a:ext uri="{FF2B5EF4-FFF2-40B4-BE49-F238E27FC236}">
                <a16:creationId xmlns:a16="http://schemas.microsoft.com/office/drawing/2014/main" id="{5598A40B-1B30-4F39-9EDA-26E3DAD29E85}"/>
              </a:ext>
            </a:extLst>
          </p:cNvPr>
          <p:cNvSpPr>
            <a:spLocks noGrp="1"/>
          </p:cNvSpPr>
          <p:nvPr>
            <p:ph sz="half" idx="14"/>
          </p:nvPr>
        </p:nvSpPr>
        <p:spPr>
          <a:xfrm>
            <a:off x="6167438" y="1825625"/>
            <a:ext cx="5212080" cy="4114800"/>
          </a:xfrm>
        </p:spPr>
        <p:txBody>
          <a:bodyPr>
            <a:normAutofit/>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a:extLst>
              <a:ext uri="{FF2B5EF4-FFF2-40B4-BE49-F238E27FC236}">
                <a16:creationId xmlns:a16="http://schemas.microsoft.com/office/drawing/2014/main" id="{41417C56-D301-4EF7-B8E3-15F9B6221C86}"/>
              </a:ext>
            </a:extLst>
          </p:cNvPr>
          <p:cNvSpPr>
            <a:spLocks noGrp="1"/>
          </p:cNvSpPr>
          <p:nvPr>
            <p:ph type="dt" sz="half" idx="15"/>
          </p:nvPr>
        </p:nvSpPr>
        <p:spPr/>
        <p:txBody>
          <a:bodyPr/>
          <a:lstStyle>
            <a:lvl1pPr>
              <a:defRPr/>
            </a:lvl1pPr>
          </a:lstStyle>
          <a:p>
            <a:pPr>
              <a:defRPr/>
            </a:pPr>
            <a:r>
              <a:rPr lang="en-US"/>
              <a:t> June 4, 2020  </a:t>
            </a:r>
          </a:p>
        </p:txBody>
      </p:sp>
      <p:sp>
        <p:nvSpPr>
          <p:cNvPr id="7" name="Footer Placeholder 4">
            <a:extLst>
              <a:ext uri="{FF2B5EF4-FFF2-40B4-BE49-F238E27FC236}">
                <a16:creationId xmlns:a16="http://schemas.microsoft.com/office/drawing/2014/main" id="{18C1091E-3F5D-4D98-8E5F-899F208F72D0}"/>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A0C24FB-16D8-44DB-867A-DA9D44523415}"/>
              </a:ext>
            </a:extLst>
          </p:cNvPr>
          <p:cNvSpPr>
            <a:spLocks noGrp="1"/>
          </p:cNvSpPr>
          <p:nvPr>
            <p:ph type="sldNum" sz="quarter" idx="17"/>
          </p:nvPr>
        </p:nvSpPr>
        <p:spPr/>
        <p:txBody>
          <a:bodyPr/>
          <a:lstStyle>
            <a:lvl1pPr>
              <a:defRPr/>
            </a:lvl1pPr>
          </a:lstStyle>
          <a:p>
            <a:pPr>
              <a:defRPr/>
            </a:pPr>
            <a:fld id="{0BDC32E3-CF43-4185-88AF-3113E4B94489}" type="slidenum">
              <a:rPr lang="en-US"/>
              <a:pPr>
                <a:defRPr/>
              </a:pPr>
              <a:t>‹#›</a:t>
            </a:fld>
            <a:endParaRPr lang="en-US" dirty="0"/>
          </a:p>
        </p:txBody>
      </p:sp>
    </p:spTree>
    <p:extLst>
      <p:ext uri="{BB962C8B-B14F-4D97-AF65-F5344CB8AC3E}">
        <p14:creationId xmlns:p14="http://schemas.microsoft.com/office/powerpoint/2010/main" val="281588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9B75-9A35-49BD-AF8F-5D27507A2562}"/>
              </a:ext>
            </a:extLst>
          </p:cNvPr>
          <p:cNvSpPr>
            <a:spLocks noGrp="1"/>
          </p:cNvSpPr>
          <p:nvPr>
            <p:ph type="title"/>
          </p:nvPr>
        </p:nvSpPr>
        <p:spPr>
          <a:xfrm>
            <a:off x="685800" y="457200"/>
            <a:ext cx="10817352" cy="1033272"/>
          </a:xfrm>
        </p:spPr>
        <p:txBody>
          <a:bodyPr/>
          <a:lstStyle>
            <a:lvl1pPr>
              <a:defRPr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1B65E04-02A5-4D6B-891B-93D8C71F9663}"/>
              </a:ext>
            </a:extLst>
          </p:cNvPr>
          <p:cNvSpPr>
            <a:spLocks noGrp="1"/>
          </p:cNvSpPr>
          <p:nvPr>
            <p:ph type="body" idx="1"/>
          </p:nvPr>
        </p:nvSpPr>
        <p:spPr>
          <a:xfrm>
            <a:off x="685800" y="1828800"/>
            <a:ext cx="5212080" cy="548640"/>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8E777407-900D-42F0-A4F5-31EE67B4F5AA}"/>
              </a:ext>
            </a:extLst>
          </p:cNvPr>
          <p:cNvSpPr>
            <a:spLocks noGrp="1"/>
          </p:cNvSpPr>
          <p:nvPr>
            <p:ph sz="half" idx="2"/>
          </p:nvPr>
        </p:nvSpPr>
        <p:spPr>
          <a:xfrm>
            <a:off x="685800" y="2423541"/>
            <a:ext cx="5212080" cy="3502152"/>
          </a:xfrm>
        </p:spPr>
        <p:txBody>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7F09008A-969B-4FAA-A38C-24F684C9B247}"/>
              </a:ext>
            </a:extLst>
          </p:cNvPr>
          <p:cNvSpPr>
            <a:spLocks noGrp="1"/>
          </p:cNvSpPr>
          <p:nvPr>
            <p:ph type="body" sz="quarter" idx="3"/>
          </p:nvPr>
        </p:nvSpPr>
        <p:spPr>
          <a:xfrm>
            <a:off x="6268529" y="1828800"/>
            <a:ext cx="5183188" cy="548640"/>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7">
            <a:extLst>
              <a:ext uri="{FF2B5EF4-FFF2-40B4-BE49-F238E27FC236}">
                <a16:creationId xmlns:a16="http://schemas.microsoft.com/office/drawing/2014/main" id="{44B2DB2D-031B-462D-9B5B-73BA0430C63C}"/>
              </a:ext>
            </a:extLst>
          </p:cNvPr>
          <p:cNvSpPr>
            <a:spLocks noGrp="1"/>
          </p:cNvSpPr>
          <p:nvPr>
            <p:ph type="body" sz="quarter" idx="13"/>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12" name="Content Placeholder 3">
            <a:extLst>
              <a:ext uri="{FF2B5EF4-FFF2-40B4-BE49-F238E27FC236}">
                <a16:creationId xmlns:a16="http://schemas.microsoft.com/office/drawing/2014/main" id="{8E777407-900D-42F0-A4F5-31EE67B4F5AA}"/>
              </a:ext>
            </a:extLst>
          </p:cNvPr>
          <p:cNvSpPr>
            <a:spLocks noGrp="1"/>
          </p:cNvSpPr>
          <p:nvPr>
            <p:ph sz="half" idx="14"/>
          </p:nvPr>
        </p:nvSpPr>
        <p:spPr>
          <a:xfrm>
            <a:off x="6268529" y="2423541"/>
            <a:ext cx="5212080" cy="3502152"/>
          </a:xfrm>
        </p:spPr>
        <p:txBody>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a:extLst>
              <a:ext uri="{FF2B5EF4-FFF2-40B4-BE49-F238E27FC236}">
                <a16:creationId xmlns:a16="http://schemas.microsoft.com/office/drawing/2014/main" id="{41417C56-D301-4EF7-B8E3-15F9B6221C86}"/>
              </a:ext>
            </a:extLst>
          </p:cNvPr>
          <p:cNvSpPr>
            <a:spLocks noGrp="1"/>
          </p:cNvSpPr>
          <p:nvPr>
            <p:ph type="dt" sz="half" idx="15"/>
          </p:nvPr>
        </p:nvSpPr>
        <p:spPr/>
        <p:txBody>
          <a:bodyPr/>
          <a:lstStyle>
            <a:lvl1pPr>
              <a:defRPr/>
            </a:lvl1pPr>
          </a:lstStyle>
          <a:p>
            <a:pPr>
              <a:defRPr/>
            </a:pPr>
            <a:r>
              <a:rPr lang="en-US"/>
              <a:t> June 4, 2020  </a:t>
            </a:r>
          </a:p>
        </p:txBody>
      </p:sp>
      <p:sp>
        <p:nvSpPr>
          <p:cNvPr id="9" name="Footer Placeholder 4">
            <a:extLst>
              <a:ext uri="{FF2B5EF4-FFF2-40B4-BE49-F238E27FC236}">
                <a16:creationId xmlns:a16="http://schemas.microsoft.com/office/drawing/2014/main" id="{18C1091E-3F5D-4D98-8E5F-899F208F72D0}"/>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A0C24FB-16D8-44DB-867A-DA9D44523415}"/>
              </a:ext>
            </a:extLst>
          </p:cNvPr>
          <p:cNvSpPr>
            <a:spLocks noGrp="1"/>
          </p:cNvSpPr>
          <p:nvPr>
            <p:ph type="sldNum" sz="quarter" idx="17"/>
          </p:nvPr>
        </p:nvSpPr>
        <p:spPr/>
        <p:txBody>
          <a:bodyPr/>
          <a:lstStyle>
            <a:lvl1pPr>
              <a:defRPr/>
            </a:lvl1pPr>
          </a:lstStyle>
          <a:p>
            <a:pPr>
              <a:defRPr/>
            </a:pPr>
            <a:fld id="{09F65868-F60E-4CCB-A094-FD38B50B97DB}" type="slidenum">
              <a:rPr lang="en-US"/>
              <a:pPr>
                <a:defRPr/>
              </a:pPr>
              <a:t>‹#›</a:t>
            </a:fld>
            <a:endParaRPr lang="en-US" dirty="0"/>
          </a:p>
        </p:txBody>
      </p:sp>
    </p:spTree>
    <p:extLst>
      <p:ext uri="{BB962C8B-B14F-4D97-AF65-F5344CB8AC3E}">
        <p14:creationId xmlns:p14="http://schemas.microsoft.com/office/powerpoint/2010/main" val="278902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67EF-B77B-4AA1-810B-EF19A0972816}"/>
              </a:ext>
            </a:extLst>
          </p:cNvPr>
          <p:cNvSpPr>
            <a:spLocks noGrp="1"/>
          </p:cNvSpPr>
          <p:nvPr>
            <p:ph type="title"/>
          </p:nvPr>
        </p:nvSpPr>
        <p:spPr/>
        <p:txBody>
          <a:bodyPr/>
          <a:lstStyle>
            <a:lvl1pPr>
              <a:defRPr/>
            </a:lvl1pPr>
          </a:lstStyle>
          <a:p>
            <a:r>
              <a:rPr lang="en-US" smtClean="0"/>
              <a:t>Click to edit Master title style</a:t>
            </a:r>
            <a:endParaRPr lang="en-US" dirty="0"/>
          </a:p>
        </p:txBody>
      </p:sp>
      <p:sp>
        <p:nvSpPr>
          <p:cNvPr id="11" name="Text Placeholder 10">
            <a:extLst>
              <a:ext uri="{FF2B5EF4-FFF2-40B4-BE49-F238E27FC236}">
                <a16:creationId xmlns:a16="http://schemas.microsoft.com/office/drawing/2014/main" id="{95036730-01D4-4184-95C3-54E7F63B8912}"/>
              </a:ext>
            </a:extLst>
          </p:cNvPr>
          <p:cNvSpPr>
            <a:spLocks noGrp="1"/>
          </p:cNvSpPr>
          <p:nvPr>
            <p:ph type="body" sz="quarter" idx="16"/>
          </p:nvPr>
        </p:nvSpPr>
        <p:spPr>
          <a:xfrm>
            <a:off x="685800"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a:extLst>
              <a:ext uri="{FF2B5EF4-FFF2-40B4-BE49-F238E27FC236}">
                <a16:creationId xmlns:a16="http://schemas.microsoft.com/office/drawing/2014/main" id="{3698B92A-E684-4383-8073-8048C97E4EE4}"/>
              </a:ext>
            </a:extLst>
          </p:cNvPr>
          <p:cNvSpPr>
            <a:spLocks noGrp="1"/>
          </p:cNvSpPr>
          <p:nvPr>
            <p:ph type="body" idx="1"/>
          </p:nvPr>
        </p:nvSpPr>
        <p:spPr>
          <a:xfrm>
            <a:off x="685800" y="1828800"/>
            <a:ext cx="3355848" cy="371102"/>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5" name="Text Placeholder 2">
            <a:extLst>
              <a:ext uri="{FF2B5EF4-FFF2-40B4-BE49-F238E27FC236}">
                <a16:creationId xmlns:a16="http://schemas.microsoft.com/office/drawing/2014/main" id="{388AAB49-69BE-4289-9925-5D2415AF233E}"/>
              </a:ext>
            </a:extLst>
          </p:cNvPr>
          <p:cNvSpPr>
            <a:spLocks noGrp="1"/>
          </p:cNvSpPr>
          <p:nvPr>
            <p:ph type="body" idx="19"/>
          </p:nvPr>
        </p:nvSpPr>
        <p:spPr>
          <a:xfrm>
            <a:off x="4402836" y="1828800"/>
            <a:ext cx="3355848" cy="374904"/>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2">
            <a:extLst>
              <a:ext uri="{FF2B5EF4-FFF2-40B4-BE49-F238E27FC236}">
                <a16:creationId xmlns:a16="http://schemas.microsoft.com/office/drawing/2014/main" id="{C7095590-A3C4-4ABA-83A6-C5572DC8BD12}"/>
              </a:ext>
            </a:extLst>
          </p:cNvPr>
          <p:cNvSpPr>
            <a:spLocks noGrp="1"/>
          </p:cNvSpPr>
          <p:nvPr>
            <p:ph type="body" idx="20"/>
          </p:nvPr>
        </p:nvSpPr>
        <p:spPr>
          <a:xfrm>
            <a:off x="8138096" y="1828800"/>
            <a:ext cx="3319272" cy="374904"/>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Text Placeholder 6">
            <a:extLst>
              <a:ext uri="{FF2B5EF4-FFF2-40B4-BE49-F238E27FC236}">
                <a16:creationId xmlns:a16="http://schemas.microsoft.com/office/drawing/2014/main" id="{B90D4472-DF91-427E-ABA9-5E23E5970C77}"/>
              </a:ext>
            </a:extLst>
          </p:cNvPr>
          <p:cNvSpPr>
            <a:spLocks noGrp="1"/>
          </p:cNvSpPr>
          <p:nvPr>
            <p:ph type="body" sz="quarter" idx="21"/>
          </p:nvPr>
        </p:nvSpPr>
        <p:spPr>
          <a:xfrm>
            <a:off x="2587752" y="6300216"/>
            <a:ext cx="5705856" cy="557784"/>
          </a:xfrm>
        </p:spPr>
        <p:txBody>
          <a:bodyPr lIns="91440" anchor="ctr"/>
          <a:lstStyle>
            <a:lvl1pPr marL="0" indent="0">
              <a:buNone/>
              <a:defRPr sz="800"/>
            </a:lvl1pPr>
            <a:lvl2pPr marL="228600" indent="0">
              <a:buNone/>
              <a:defRPr/>
            </a:lvl2pPr>
          </a:lstStyle>
          <a:p>
            <a:pPr lvl="0"/>
            <a:r>
              <a:rPr lang="en-US" smtClean="0"/>
              <a:t>Edit Master text styles</a:t>
            </a:r>
          </a:p>
        </p:txBody>
      </p:sp>
      <p:sp>
        <p:nvSpPr>
          <p:cNvPr id="17" name="Text Placeholder 10">
            <a:extLst>
              <a:ext uri="{FF2B5EF4-FFF2-40B4-BE49-F238E27FC236}">
                <a16:creationId xmlns:a16="http://schemas.microsoft.com/office/drawing/2014/main" id="{95036730-01D4-4184-95C3-54E7F63B8912}"/>
              </a:ext>
            </a:extLst>
          </p:cNvPr>
          <p:cNvSpPr>
            <a:spLocks noGrp="1"/>
          </p:cNvSpPr>
          <p:nvPr>
            <p:ph type="body" sz="quarter" idx="22"/>
          </p:nvPr>
        </p:nvSpPr>
        <p:spPr>
          <a:xfrm>
            <a:off x="4402709"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0">
            <a:extLst>
              <a:ext uri="{FF2B5EF4-FFF2-40B4-BE49-F238E27FC236}">
                <a16:creationId xmlns:a16="http://schemas.microsoft.com/office/drawing/2014/main" id="{95036730-01D4-4184-95C3-54E7F63B8912}"/>
              </a:ext>
            </a:extLst>
          </p:cNvPr>
          <p:cNvSpPr>
            <a:spLocks noGrp="1"/>
          </p:cNvSpPr>
          <p:nvPr>
            <p:ph type="body" sz="quarter" idx="23"/>
          </p:nvPr>
        </p:nvSpPr>
        <p:spPr>
          <a:xfrm>
            <a:off x="8138096"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a:extLst>
              <a:ext uri="{FF2B5EF4-FFF2-40B4-BE49-F238E27FC236}">
                <a16:creationId xmlns:a16="http://schemas.microsoft.com/office/drawing/2014/main" id="{41417C56-D301-4EF7-B8E3-15F9B6221C86}"/>
              </a:ext>
            </a:extLst>
          </p:cNvPr>
          <p:cNvSpPr>
            <a:spLocks noGrp="1"/>
          </p:cNvSpPr>
          <p:nvPr>
            <p:ph type="dt" sz="half" idx="24"/>
          </p:nvPr>
        </p:nvSpPr>
        <p:spPr/>
        <p:txBody>
          <a:bodyPr/>
          <a:lstStyle>
            <a:lvl1pPr>
              <a:defRPr/>
            </a:lvl1pPr>
          </a:lstStyle>
          <a:p>
            <a:pPr>
              <a:defRPr/>
            </a:pPr>
            <a:r>
              <a:rPr lang="en-US"/>
              <a:t> June 4, 2020  </a:t>
            </a:r>
          </a:p>
        </p:txBody>
      </p:sp>
      <p:sp>
        <p:nvSpPr>
          <p:cNvPr id="12" name="Footer Placeholder 4">
            <a:extLst>
              <a:ext uri="{FF2B5EF4-FFF2-40B4-BE49-F238E27FC236}">
                <a16:creationId xmlns:a16="http://schemas.microsoft.com/office/drawing/2014/main" id="{18C1091E-3F5D-4D98-8E5F-899F208F72D0}"/>
              </a:ext>
            </a:extLst>
          </p:cNvPr>
          <p:cNvSpPr>
            <a:spLocks noGrp="1"/>
          </p:cNvSpPr>
          <p:nvPr>
            <p:ph type="ftr" sz="quarter" idx="25"/>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A0C24FB-16D8-44DB-867A-DA9D44523415}"/>
              </a:ext>
            </a:extLst>
          </p:cNvPr>
          <p:cNvSpPr>
            <a:spLocks noGrp="1"/>
          </p:cNvSpPr>
          <p:nvPr>
            <p:ph type="sldNum" sz="quarter" idx="26"/>
          </p:nvPr>
        </p:nvSpPr>
        <p:spPr/>
        <p:txBody>
          <a:bodyPr/>
          <a:lstStyle>
            <a:lvl1pPr>
              <a:defRPr/>
            </a:lvl1pPr>
          </a:lstStyle>
          <a:p>
            <a:pPr>
              <a:defRPr/>
            </a:pPr>
            <a:fld id="{A860C1F0-4FE7-426E-BD83-DF5852B493BC}" type="slidenum">
              <a:rPr lang="en-US"/>
              <a:pPr>
                <a:defRPr/>
              </a:pPr>
              <a:t>‹#›</a:t>
            </a:fld>
            <a:endParaRPr lang="en-US" dirty="0"/>
          </a:p>
        </p:txBody>
      </p:sp>
    </p:spTree>
    <p:extLst>
      <p:ext uri="{BB962C8B-B14F-4D97-AF65-F5344CB8AC3E}">
        <p14:creationId xmlns:p14="http://schemas.microsoft.com/office/powerpoint/2010/main" val="147711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9079174-DDE3-49FA-BB52-117D11C87387}"/>
              </a:ext>
            </a:extLst>
          </p:cNvPr>
          <p:cNvSpPr>
            <a:spLocks noGrp="1"/>
          </p:cNvSpPr>
          <p:nvPr>
            <p:ph type="body" sz="quarter" idx="13"/>
          </p:nvPr>
        </p:nvSpPr>
        <p:spPr>
          <a:xfrm>
            <a:off x="685800" y="1102936"/>
            <a:ext cx="10790238" cy="424140"/>
          </a:xfrm>
        </p:spPr>
        <p:txBody>
          <a:bodyPr anchor="t" anchorCtr="0">
            <a:normAutofit/>
          </a:bodyPr>
          <a:lstStyle>
            <a:lvl1pPr marL="0" indent="0">
              <a:buNone/>
              <a:defRPr sz="2200"/>
            </a:lvl1pPr>
            <a:lvl2pPr>
              <a:defRPr sz="2400"/>
            </a:lvl2pPr>
            <a:lvl3pPr>
              <a:defRPr sz="2400"/>
            </a:lvl3pPr>
            <a:lvl4pPr>
              <a:defRPr sz="2400"/>
            </a:lvl4pPr>
            <a:lvl5pPr>
              <a:defRPr sz="2400"/>
            </a:lvl5pPr>
          </a:lstStyle>
          <a:p>
            <a:pPr lvl="0"/>
            <a:r>
              <a:rPr lang="en-US" smtClean="0"/>
              <a:t>Edit Master text styles</a:t>
            </a:r>
          </a:p>
        </p:txBody>
      </p:sp>
      <p:sp>
        <p:nvSpPr>
          <p:cNvPr id="2" name="Title 1">
            <a:extLst>
              <a:ext uri="{FF2B5EF4-FFF2-40B4-BE49-F238E27FC236}">
                <a16:creationId xmlns:a16="http://schemas.microsoft.com/office/drawing/2014/main" id="{179B540F-6B9E-4DC6-B273-97AD81B05239}"/>
              </a:ext>
            </a:extLst>
          </p:cNvPr>
          <p:cNvSpPr>
            <a:spLocks noGrp="1"/>
          </p:cNvSpPr>
          <p:nvPr>
            <p:ph type="title"/>
          </p:nvPr>
        </p:nvSpPr>
        <p:spPr>
          <a:xfrm>
            <a:off x="685800" y="457200"/>
            <a:ext cx="10789920" cy="608877"/>
          </a:xfrm>
        </p:spPr>
        <p:txBody>
          <a:bodyPr/>
          <a:lstStyle>
            <a:lvl1pPr>
              <a:defRPr sz="3200" cap="all"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15AFAF4F-7F02-4D7B-802C-A21D2FA1B175}"/>
              </a:ext>
            </a:extLst>
          </p:cNvPr>
          <p:cNvSpPr>
            <a:spLocks noGrp="1"/>
          </p:cNvSpPr>
          <p:nvPr>
            <p:ph idx="1"/>
          </p:nvPr>
        </p:nvSpPr>
        <p:spPr/>
        <p:txBody>
          <a:bodyPr/>
          <a:lstStyle>
            <a:lvl1pPr>
              <a:defRPr/>
            </a:lvl1pPr>
            <a:lvl2pPr>
              <a:defRPr/>
            </a:lvl2pPr>
            <a:lvl3pPr marL="1028700" indent="-28575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a:extLst>
              <a:ext uri="{FF2B5EF4-FFF2-40B4-BE49-F238E27FC236}">
                <a16:creationId xmlns:a16="http://schemas.microsoft.com/office/drawing/2014/main" id="{139C75B5-DB56-4948-BA7C-019B71E05363}"/>
              </a:ext>
            </a:extLst>
          </p:cNvPr>
          <p:cNvSpPr>
            <a:spLocks noGrp="1"/>
          </p:cNvSpPr>
          <p:nvPr>
            <p:ph type="body" sz="quarter" idx="14"/>
          </p:nvPr>
        </p:nvSpPr>
        <p:spPr>
          <a:xfrm>
            <a:off x="2587752" y="6300216"/>
            <a:ext cx="5705856"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smtClean="0"/>
              <a:t>Edit Master text styles</a:t>
            </a:r>
          </a:p>
        </p:txBody>
      </p:sp>
      <p:sp>
        <p:nvSpPr>
          <p:cNvPr id="6" name="Date Placeholder 3">
            <a:extLst>
              <a:ext uri="{FF2B5EF4-FFF2-40B4-BE49-F238E27FC236}">
                <a16:creationId xmlns:a16="http://schemas.microsoft.com/office/drawing/2014/main" id="{41417C56-D301-4EF7-B8E3-15F9B6221C86}"/>
              </a:ext>
            </a:extLst>
          </p:cNvPr>
          <p:cNvSpPr>
            <a:spLocks noGrp="1"/>
          </p:cNvSpPr>
          <p:nvPr>
            <p:ph type="dt" sz="half" idx="15"/>
          </p:nvPr>
        </p:nvSpPr>
        <p:spPr/>
        <p:txBody>
          <a:bodyPr/>
          <a:lstStyle>
            <a:lvl1pPr>
              <a:defRPr/>
            </a:lvl1pPr>
          </a:lstStyle>
          <a:p>
            <a:pPr>
              <a:defRPr/>
            </a:pPr>
            <a:r>
              <a:rPr lang="en-US"/>
              <a:t> June 4, 2020  </a:t>
            </a:r>
          </a:p>
        </p:txBody>
      </p:sp>
      <p:sp>
        <p:nvSpPr>
          <p:cNvPr id="7" name="Footer Placeholder 4">
            <a:extLst>
              <a:ext uri="{FF2B5EF4-FFF2-40B4-BE49-F238E27FC236}">
                <a16:creationId xmlns:a16="http://schemas.microsoft.com/office/drawing/2014/main" id="{18C1091E-3F5D-4D98-8E5F-899F208F72D0}"/>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A0C24FB-16D8-44DB-867A-DA9D44523415}"/>
              </a:ext>
            </a:extLst>
          </p:cNvPr>
          <p:cNvSpPr>
            <a:spLocks noGrp="1"/>
          </p:cNvSpPr>
          <p:nvPr>
            <p:ph type="sldNum" sz="quarter" idx="17"/>
          </p:nvPr>
        </p:nvSpPr>
        <p:spPr/>
        <p:txBody>
          <a:bodyPr/>
          <a:lstStyle>
            <a:lvl1pPr>
              <a:defRPr/>
            </a:lvl1pPr>
          </a:lstStyle>
          <a:p>
            <a:pPr>
              <a:defRPr/>
            </a:pPr>
            <a:fld id="{098CC759-7FBD-479C-A697-7C9EFD7014B7}" type="slidenum">
              <a:rPr lang="en-US"/>
              <a:pPr>
                <a:defRPr/>
              </a:pPr>
              <a:t>‹#›</a:t>
            </a:fld>
            <a:endParaRPr lang="en-US" dirty="0"/>
          </a:p>
        </p:txBody>
      </p:sp>
    </p:spTree>
    <p:extLst>
      <p:ext uri="{BB962C8B-B14F-4D97-AF65-F5344CB8AC3E}">
        <p14:creationId xmlns:p14="http://schemas.microsoft.com/office/powerpoint/2010/main" val="325133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6B9D3EE-3FC3-4B1F-B2F4-2AE86DB16940}"/>
              </a:ext>
            </a:extLst>
          </p:cNvPr>
          <p:cNvSpPr>
            <a:spLocks noGrp="1"/>
          </p:cNvSpPr>
          <p:nvPr>
            <p:ph type="sldNum" sz="quarter" idx="10"/>
          </p:nvPr>
        </p:nvSpPr>
        <p:spPr/>
        <p:txBody>
          <a:bodyPr/>
          <a:lstStyle>
            <a:lvl1pPr>
              <a:defRPr/>
            </a:lvl1pPr>
          </a:lstStyle>
          <a:p>
            <a:pPr>
              <a:defRPr/>
            </a:pPr>
            <a:fld id="{60119CEC-14E4-4F5B-8606-C26EB78CBF10}" type="slidenum">
              <a:rPr lang="en-US"/>
              <a:pPr>
                <a:defRPr/>
              </a:pPr>
              <a:t>‹#›</a:t>
            </a:fld>
            <a:endParaRPr lang="en-US" dirty="0"/>
          </a:p>
        </p:txBody>
      </p:sp>
    </p:spTree>
    <p:extLst>
      <p:ext uri="{BB962C8B-B14F-4D97-AF65-F5344CB8AC3E}">
        <p14:creationId xmlns:p14="http://schemas.microsoft.com/office/powerpoint/2010/main" val="42333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30A34A-8081-46F7-B462-4AE89B861B14}"/>
              </a:ext>
            </a:extLst>
          </p:cNvPr>
          <p:cNvSpPr/>
          <p:nvPr/>
        </p:nvSpPr>
        <p:spPr>
          <a:xfrm>
            <a:off x="8769350" y="0"/>
            <a:ext cx="34655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lgn="ctr" eaLnBrk="1" fontAlgn="auto" hangingPunct="1">
              <a:spcBef>
                <a:spcPts val="0"/>
              </a:spcBef>
              <a:spcAft>
                <a:spcPts val="0"/>
              </a:spcAft>
              <a:defRPr/>
            </a:pPr>
            <a:endParaRPr lang="en-US" dirty="0">
              <a:solidFill>
                <a:srgbClr val="FFFFFF"/>
              </a:solidFill>
            </a:endParaRPr>
          </a:p>
        </p:txBody>
      </p:sp>
      <p:sp>
        <p:nvSpPr>
          <p:cNvPr id="2" name="Title 1">
            <a:extLst>
              <a:ext uri="{FF2B5EF4-FFF2-40B4-BE49-F238E27FC236}">
                <a16:creationId xmlns:a16="http://schemas.microsoft.com/office/drawing/2014/main" id="{29EB19EE-954D-41CF-AE00-0CACC38908CC}"/>
              </a:ext>
            </a:extLst>
          </p:cNvPr>
          <p:cNvSpPr>
            <a:spLocks noGrp="1"/>
          </p:cNvSpPr>
          <p:nvPr>
            <p:ph type="title"/>
          </p:nvPr>
        </p:nvSpPr>
        <p:spPr>
          <a:xfrm>
            <a:off x="685800" y="457200"/>
            <a:ext cx="7653528" cy="1033272"/>
          </a:xfrm>
        </p:spPr>
        <p:txBody>
          <a:bodyPr/>
          <a:lstStyle>
            <a:lvl1pPr>
              <a:defRPr sz="320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CE54E3EF-F26D-4C4A-8B8C-2E2D6157A4B0}"/>
              </a:ext>
            </a:extLst>
          </p:cNvPr>
          <p:cNvSpPr>
            <a:spLocks noGrp="1"/>
          </p:cNvSpPr>
          <p:nvPr>
            <p:ph idx="1"/>
          </p:nvPr>
        </p:nvSpPr>
        <p:spPr>
          <a:xfrm>
            <a:off x="8979408" y="1252728"/>
            <a:ext cx="2761488" cy="4736592"/>
          </a:xfrm>
        </p:spPr>
        <p:txBody>
          <a:bodyPr/>
          <a:lstStyle>
            <a:lvl1pPr marL="0" indent="0">
              <a:buNone/>
              <a:defRPr sz="1400"/>
            </a:lvl1pPr>
            <a:lvl2pPr marL="228600" indent="-228600">
              <a:defRPr sz="1600"/>
            </a:lvl2pPr>
            <a:lvl3pPr marL="457200">
              <a:defRPr sz="1600"/>
            </a:lvl3pPr>
            <a:lvl4pPr>
              <a:lnSpc>
                <a:spcPct val="100000"/>
              </a:lnSpc>
              <a:spcBef>
                <a:spcPts val="1200"/>
              </a:spcBef>
              <a:spcAft>
                <a:spcPts val="200"/>
              </a:spcAft>
              <a:defRPr sz="1200"/>
            </a:lvl4pPr>
            <a:lvl5pPr>
              <a:defRPr sz="1100"/>
            </a:lvl5pPr>
            <a:lvl6pPr>
              <a:defRPr sz="14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a:extLst>
              <a:ext uri="{FF2B5EF4-FFF2-40B4-BE49-F238E27FC236}">
                <a16:creationId xmlns:a16="http://schemas.microsoft.com/office/drawing/2014/main" id="{3093A17D-F794-44FE-9C5D-514CFF1B2ED9}"/>
              </a:ext>
            </a:extLst>
          </p:cNvPr>
          <p:cNvSpPr>
            <a:spLocks noGrp="1"/>
          </p:cNvSpPr>
          <p:nvPr>
            <p:ph type="body" sz="quarter" idx="13"/>
          </p:nvPr>
        </p:nvSpPr>
        <p:spPr>
          <a:xfrm>
            <a:off x="685800" y="1828800"/>
            <a:ext cx="7616952" cy="4114800"/>
          </a:xfrm>
        </p:spPr>
        <p:txBody>
          <a:bodyPr>
            <a:normAutofit/>
          </a:bodyPr>
          <a:lstStyle>
            <a:lvl1pPr>
              <a:lnSpc>
                <a:spcPct val="110000"/>
              </a:lnSpc>
              <a:defRPr/>
            </a:lvl1pPr>
            <a:lvl4pPr>
              <a:lnSpc>
                <a:spcPct val="100000"/>
              </a:lnSpc>
              <a:spcBef>
                <a:spcPts val="1200"/>
              </a:spcBef>
              <a:spcAft>
                <a:spcPts val="200"/>
              </a:spcAft>
              <a:defRPr/>
            </a:lvl4pPr>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a:extLst>
              <a:ext uri="{FF2B5EF4-FFF2-40B4-BE49-F238E27FC236}">
                <a16:creationId xmlns:a16="http://schemas.microsoft.com/office/drawing/2014/main" id="{8D6726FD-3FF7-42E6-9276-B5B0319235DF}"/>
              </a:ext>
            </a:extLst>
          </p:cNvPr>
          <p:cNvSpPr>
            <a:spLocks noGrp="1"/>
          </p:cNvSpPr>
          <p:nvPr>
            <p:ph type="body" idx="20"/>
          </p:nvPr>
        </p:nvSpPr>
        <p:spPr>
          <a:xfrm>
            <a:off x="8979408" y="484632"/>
            <a:ext cx="2743200" cy="530352"/>
          </a:xfrm>
        </p:spPr>
        <p:txBody>
          <a:bodyPr anchor="b" anchorCtr="0"/>
          <a:lstStyle>
            <a:lvl1pPr marL="0" indent="0">
              <a:buNone/>
              <a:defRPr sz="1600" b="1"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a:extLst>
              <a:ext uri="{FF2B5EF4-FFF2-40B4-BE49-F238E27FC236}">
                <a16:creationId xmlns:a16="http://schemas.microsoft.com/office/drawing/2014/main" id="{FFE36551-4A9F-48FB-8480-ECA6DA45287B}"/>
              </a:ext>
            </a:extLst>
          </p:cNvPr>
          <p:cNvSpPr>
            <a:spLocks noGrp="1"/>
          </p:cNvSpPr>
          <p:nvPr>
            <p:ph type="body" sz="quarter" idx="21"/>
          </p:nvPr>
        </p:nvSpPr>
        <p:spPr>
          <a:xfrm>
            <a:off x="2587752" y="6300216"/>
            <a:ext cx="5705856" cy="557784"/>
          </a:xfrm>
        </p:spPr>
        <p:txBody>
          <a:bodyPr lIns="91440" anchor="ctr"/>
          <a:lstStyle>
            <a:lvl1pPr marL="0" indent="0">
              <a:buNone/>
              <a:defRPr sz="800"/>
            </a:lvl1pPr>
          </a:lstStyle>
          <a:p>
            <a:pPr lvl="0"/>
            <a:r>
              <a:rPr lang="en-US" smtClean="0"/>
              <a:t>Edit Master text styles</a:t>
            </a:r>
          </a:p>
        </p:txBody>
      </p:sp>
      <p:sp>
        <p:nvSpPr>
          <p:cNvPr id="8" name="Date Placeholder 4">
            <a:extLst>
              <a:ext uri="{FF2B5EF4-FFF2-40B4-BE49-F238E27FC236}">
                <a16:creationId xmlns:a16="http://schemas.microsoft.com/office/drawing/2014/main" id="{D05AFEA1-240B-4554-A7AA-8A09E5C849B7}"/>
              </a:ext>
            </a:extLst>
          </p:cNvPr>
          <p:cNvSpPr>
            <a:spLocks noGrp="1"/>
          </p:cNvSpPr>
          <p:nvPr>
            <p:ph type="dt" sz="half" idx="22"/>
          </p:nvPr>
        </p:nvSpPr>
        <p:spPr>
          <a:xfrm>
            <a:off x="8750300" y="6519863"/>
            <a:ext cx="2990850" cy="155575"/>
          </a:xfrm>
        </p:spPr>
        <p:txBody>
          <a:bodyPr/>
          <a:lstStyle>
            <a:lvl1pPr>
              <a:defRPr/>
            </a:lvl1pPr>
          </a:lstStyle>
          <a:p>
            <a:pPr>
              <a:defRPr/>
            </a:pPr>
            <a:r>
              <a:rPr lang="en-US"/>
              <a:t> June 4, 2020  </a:t>
            </a:r>
          </a:p>
        </p:txBody>
      </p:sp>
      <p:sp>
        <p:nvSpPr>
          <p:cNvPr id="12" name="Footer Placeholder 5">
            <a:extLst>
              <a:ext uri="{FF2B5EF4-FFF2-40B4-BE49-F238E27FC236}">
                <a16:creationId xmlns:a16="http://schemas.microsoft.com/office/drawing/2014/main" id="{04CAFB13-0645-4027-8A6F-DFE4EC91A81C}"/>
              </a:ext>
            </a:extLst>
          </p:cNvPr>
          <p:cNvSpPr>
            <a:spLocks noGrp="1"/>
          </p:cNvSpPr>
          <p:nvPr>
            <p:ph type="ftr" sz="quarter" idx="23"/>
          </p:nvPr>
        </p:nvSpPr>
        <p:spPr>
          <a:xfrm>
            <a:off x="8750300" y="6337300"/>
            <a:ext cx="2990850" cy="1555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14F97840-9A05-4165-9B08-51549E3C974E}"/>
              </a:ext>
            </a:extLst>
          </p:cNvPr>
          <p:cNvSpPr>
            <a:spLocks noGrp="1"/>
          </p:cNvSpPr>
          <p:nvPr>
            <p:ph type="sldNum" sz="quarter" idx="24"/>
          </p:nvPr>
        </p:nvSpPr>
        <p:spPr/>
        <p:txBody>
          <a:bodyPr/>
          <a:lstStyle>
            <a:lvl1pPr>
              <a:defRPr/>
            </a:lvl1pPr>
          </a:lstStyle>
          <a:p>
            <a:pPr>
              <a:defRPr/>
            </a:pPr>
            <a:fld id="{5D369AA5-30FB-40E2-941B-2399592D59AF}" type="slidenum">
              <a:rPr lang="en-US"/>
              <a:pPr>
                <a:defRPr/>
              </a:pPr>
              <a:t>‹#›</a:t>
            </a:fld>
            <a:endParaRPr lang="en-US" dirty="0"/>
          </a:p>
        </p:txBody>
      </p:sp>
    </p:spTree>
    <p:extLst>
      <p:ext uri="{BB962C8B-B14F-4D97-AF65-F5344CB8AC3E}">
        <p14:creationId xmlns:p14="http://schemas.microsoft.com/office/powerpoint/2010/main" val="307253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Video-Fullsc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9898-585A-4D3C-9401-CE919A21E88B}"/>
              </a:ext>
            </a:extLst>
          </p:cNvPr>
          <p:cNvSpPr>
            <a:spLocks noGrp="1"/>
          </p:cNvSpPr>
          <p:nvPr>
            <p:ph type="title"/>
          </p:nvPr>
        </p:nvSpPr>
        <p:spPr>
          <a:xfrm>
            <a:off x="0" y="5943600"/>
            <a:ext cx="12188952" cy="914400"/>
          </a:xfrm>
          <a:solidFill>
            <a:schemeClr val="accent1"/>
          </a:solidFill>
        </p:spPr>
        <p:txBody>
          <a:bodyPr lIns="914400" rIns="685800" anchor="ctr"/>
          <a:lstStyle>
            <a:lvl1pPr algn="r">
              <a:defRPr sz="2400">
                <a:solidFill>
                  <a:schemeClr val="bg1"/>
                </a:solidFill>
              </a:defRPr>
            </a:lvl1pPr>
          </a:lstStyle>
          <a:p>
            <a:r>
              <a:rPr lang="en-US" smtClean="0"/>
              <a:t>Click to edit Master title style</a:t>
            </a:r>
            <a:endParaRPr lang="en-US" dirty="0"/>
          </a:p>
        </p:txBody>
      </p:sp>
      <p:sp>
        <p:nvSpPr>
          <p:cNvPr id="10" name="Media Placeholder 9">
            <a:extLst>
              <a:ext uri="{FF2B5EF4-FFF2-40B4-BE49-F238E27FC236}">
                <a16:creationId xmlns:a16="http://schemas.microsoft.com/office/drawing/2014/main" id="{B7DD0E10-54A7-460F-83A7-29ED7DE001DD}"/>
              </a:ext>
            </a:extLst>
          </p:cNvPr>
          <p:cNvSpPr>
            <a:spLocks noGrp="1"/>
          </p:cNvSpPr>
          <p:nvPr>
            <p:ph type="media" sz="quarter" idx="13"/>
          </p:nvPr>
        </p:nvSpPr>
        <p:spPr>
          <a:xfrm>
            <a:off x="0" y="0"/>
            <a:ext cx="12188825" cy="5943600"/>
          </a:xfrm>
        </p:spPr>
        <p:txBody>
          <a:bodyPr lIns="457200" tIns="274320" rIns="457200"/>
          <a:lstStyle>
            <a:lvl1pPr marL="0" indent="0" algn="ctr">
              <a:lnSpc>
                <a:spcPct val="110000"/>
              </a:lnSpc>
              <a:buNone/>
              <a:defRPr sz="1400" i="1" baseline="0">
                <a:solidFill>
                  <a:srgbClr val="A5A9AB"/>
                </a:solidFill>
              </a:defRPr>
            </a:lvl1pPr>
          </a:lstStyle>
          <a:p>
            <a:pPr lvl="0"/>
            <a:r>
              <a:rPr lang="en-US" noProof="0" dirty="0" smtClean="0"/>
              <a:t>Click icon to add media</a:t>
            </a:r>
            <a:endParaRPr lang="en-US" noProof="0" dirty="0"/>
          </a:p>
        </p:txBody>
      </p:sp>
      <p:sp>
        <p:nvSpPr>
          <p:cNvPr id="4" name="Slide Number Placeholder 7">
            <a:extLst>
              <a:ext uri="{FF2B5EF4-FFF2-40B4-BE49-F238E27FC236}">
                <a16:creationId xmlns:a16="http://schemas.microsoft.com/office/drawing/2014/main" id="{7C410F4B-CD43-4245-9235-C6835AA12EDC}"/>
              </a:ext>
            </a:extLst>
          </p:cNvPr>
          <p:cNvSpPr>
            <a:spLocks noGrp="1"/>
          </p:cNvSpPr>
          <p:nvPr>
            <p:ph type="sldNum" sz="quarter" idx="14"/>
          </p:nvPr>
        </p:nvSpPr>
        <p:spPr/>
        <p:txBody>
          <a:bodyPr/>
          <a:lstStyle>
            <a:lvl1pPr>
              <a:defRPr/>
            </a:lvl1pPr>
          </a:lstStyle>
          <a:p>
            <a:pPr>
              <a:defRPr/>
            </a:pPr>
            <a:fld id="{A3639C72-0C35-4F2C-8E3E-D3E49A6417AF}" type="slidenum">
              <a:rPr lang="en-US"/>
              <a:pPr>
                <a:defRPr/>
              </a:pPr>
              <a:t>‹#›</a:t>
            </a:fld>
            <a:endParaRPr lang="en-US" dirty="0"/>
          </a:p>
        </p:txBody>
      </p:sp>
    </p:spTree>
    <p:extLst>
      <p:ext uri="{BB962C8B-B14F-4D97-AF65-F5344CB8AC3E}">
        <p14:creationId xmlns:p14="http://schemas.microsoft.com/office/powerpoint/2010/main" val="324266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0DF1B-9EB1-402A-976D-280ECE60C16B}"/>
              </a:ext>
            </a:extLst>
          </p:cNvPr>
          <p:cNvSpPr>
            <a:spLocks noGrp="1"/>
          </p:cNvSpPr>
          <p:nvPr>
            <p:ph type="title"/>
          </p:nvPr>
        </p:nvSpPr>
        <p:spPr>
          <a:xfrm>
            <a:off x="685800" y="457200"/>
            <a:ext cx="10790238" cy="1033463"/>
          </a:xfrm>
          <a:prstGeom prst="rect">
            <a:avLst/>
          </a:prstGeom>
        </p:spPr>
        <p:txBody>
          <a:bodyPr vert="horz" lIns="0" tIns="0" rIns="0" bIns="0" rtlCol="0" anchor="b" anchorCtr="0">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CE0B6CF-AFAA-4CD2-8C28-514A92BCB9C7}"/>
              </a:ext>
            </a:extLst>
          </p:cNvPr>
          <p:cNvSpPr>
            <a:spLocks noGrp="1"/>
          </p:cNvSpPr>
          <p:nvPr>
            <p:ph type="body" idx="1"/>
          </p:nvPr>
        </p:nvSpPr>
        <p:spPr>
          <a:xfrm>
            <a:off x="685800" y="1825625"/>
            <a:ext cx="10780713" cy="41227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Date Placeholder 3">
            <a:extLst>
              <a:ext uri="{FF2B5EF4-FFF2-40B4-BE49-F238E27FC236}">
                <a16:creationId xmlns:a16="http://schemas.microsoft.com/office/drawing/2014/main" id="{41417C56-D301-4EF7-B8E3-15F9B6221C86}"/>
              </a:ext>
            </a:extLst>
          </p:cNvPr>
          <p:cNvSpPr>
            <a:spLocks noGrp="1"/>
          </p:cNvSpPr>
          <p:nvPr>
            <p:ph type="dt" sz="half" idx="2"/>
          </p:nvPr>
        </p:nvSpPr>
        <p:spPr>
          <a:xfrm>
            <a:off x="8485188" y="6519863"/>
            <a:ext cx="2990850" cy="155575"/>
          </a:xfrm>
          <a:prstGeom prst="rect">
            <a:avLst/>
          </a:prstGeom>
        </p:spPr>
        <p:txBody>
          <a:bodyPr vert="horz" lIns="91440" tIns="0" rIns="0" bIns="0" rtlCol="0" anchor="t" anchorCtr="0"/>
          <a:lstStyle>
            <a:lvl1pPr algn="r" eaLnBrk="1" fontAlgn="auto" hangingPunct="1">
              <a:spcBef>
                <a:spcPts val="0"/>
              </a:spcBef>
              <a:spcAft>
                <a:spcPts val="0"/>
              </a:spcAft>
              <a:defRPr sz="1000">
                <a:solidFill>
                  <a:srgbClr val="000000"/>
                </a:solidFill>
                <a:latin typeface="Arial"/>
              </a:defRPr>
            </a:lvl1pPr>
          </a:lstStyle>
          <a:p>
            <a:pPr>
              <a:defRPr/>
            </a:pPr>
            <a:r>
              <a:rPr lang="en-US"/>
              <a:t> June 4, 2020  </a:t>
            </a:r>
          </a:p>
        </p:txBody>
      </p:sp>
      <p:sp>
        <p:nvSpPr>
          <p:cNvPr id="5" name="Footer Placeholder 4">
            <a:extLst>
              <a:ext uri="{FF2B5EF4-FFF2-40B4-BE49-F238E27FC236}">
                <a16:creationId xmlns:a16="http://schemas.microsoft.com/office/drawing/2014/main" id="{18C1091E-3F5D-4D98-8E5F-899F208F72D0}"/>
              </a:ext>
            </a:extLst>
          </p:cNvPr>
          <p:cNvSpPr>
            <a:spLocks noGrp="1"/>
          </p:cNvSpPr>
          <p:nvPr>
            <p:ph type="ftr" sz="quarter" idx="3"/>
          </p:nvPr>
        </p:nvSpPr>
        <p:spPr>
          <a:xfrm>
            <a:off x="8485188" y="6337300"/>
            <a:ext cx="2990850" cy="155575"/>
          </a:xfrm>
          <a:prstGeom prst="rect">
            <a:avLst/>
          </a:prstGeom>
        </p:spPr>
        <p:txBody>
          <a:bodyPr vert="horz" lIns="91440" tIns="0" rIns="0" bIns="0" rtlCol="0" anchor="b" anchorCtr="0"/>
          <a:lstStyle>
            <a:lvl1pPr algn="r" eaLnBrk="1" fontAlgn="auto" hangingPunct="1">
              <a:spcBef>
                <a:spcPts val="0"/>
              </a:spcBef>
              <a:spcAft>
                <a:spcPts val="0"/>
              </a:spcAft>
              <a:defRPr sz="1000" cap="all" baseline="0">
                <a:solidFill>
                  <a:srgbClr val="00A68E"/>
                </a:solidFill>
                <a:latin typeface="Arial"/>
              </a:defRPr>
            </a:lvl1pPr>
          </a:lstStyle>
          <a:p>
            <a:pPr>
              <a:defRPr/>
            </a:pPr>
            <a:endParaRPr lang="en-US"/>
          </a:p>
        </p:txBody>
      </p:sp>
      <p:sp>
        <p:nvSpPr>
          <p:cNvPr id="6" name="Slide Number Placeholder 5">
            <a:extLst>
              <a:ext uri="{FF2B5EF4-FFF2-40B4-BE49-F238E27FC236}">
                <a16:creationId xmlns:a16="http://schemas.microsoft.com/office/drawing/2014/main" id="{2A0C24FB-16D8-44DB-867A-DA9D44523415}"/>
              </a:ext>
            </a:extLst>
          </p:cNvPr>
          <p:cNvSpPr>
            <a:spLocks noGrp="1"/>
          </p:cNvSpPr>
          <p:nvPr>
            <p:ph type="sldNum" sz="quarter" idx="4"/>
          </p:nvPr>
        </p:nvSpPr>
        <p:spPr>
          <a:xfrm>
            <a:off x="0" y="6291263"/>
            <a:ext cx="1371600" cy="566737"/>
          </a:xfrm>
          <a:prstGeom prst="parallelogram">
            <a:avLst>
              <a:gd name="adj" fmla="val 109802"/>
            </a:avLst>
          </a:prstGeom>
          <a:solidFill>
            <a:srgbClr val="D9D7DB"/>
          </a:solidFill>
        </p:spPr>
        <p:txBody>
          <a:bodyPr vert="horz" lIns="91440" tIns="0" rIns="0" bIns="91440" rtlCol="0" anchor="ctr"/>
          <a:lstStyle>
            <a:lvl1pPr algn="ctr" eaLnBrk="1" fontAlgn="auto" hangingPunct="1">
              <a:spcBef>
                <a:spcPts val="0"/>
              </a:spcBef>
              <a:spcAft>
                <a:spcPts val="0"/>
              </a:spcAft>
              <a:defRPr sz="1100">
                <a:solidFill>
                  <a:srgbClr val="000000"/>
                </a:solidFill>
                <a:latin typeface="Arial"/>
              </a:defRPr>
            </a:lvl1pPr>
          </a:lstStyle>
          <a:p>
            <a:pPr>
              <a:defRPr/>
            </a:pPr>
            <a:fld id="{DABEF1F6-EE9B-4139-980C-3A16D8295880}" type="slidenum">
              <a:rPr lang="en-US"/>
              <a:pPr>
                <a:defRPr/>
              </a:pPr>
              <a:t>‹#›</a:t>
            </a:fld>
            <a:endParaRPr lang="en-US" dirty="0"/>
          </a:p>
        </p:txBody>
      </p:sp>
      <p:sp>
        <p:nvSpPr>
          <p:cNvPr id="7" name="Footer Placeholder 4">
            <a:extLst>
              <a:ext uri="{FF2B5EF4-FFF2-40B4-BE49-F238E27FC236}">
                <a16:creationId xmlns:a16="http://schemas.microsoft.com/office/drawing/2014/main" id="{3018BF5A-3EA5-47CB-8FE2-16AA5A392DED}"/>
              </a:ext>
            </a:extLst>
          </p:cNvPr>
          <p:cNvSpPr txBox="1">
            <a:spLocks/>
          </p:cNvSpPr>
          <p:nvPr/>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00A68E"/>
                </a:solidFill>
              </a:rPr>
              <a:t>mwe.com</a:t>
            </a:r>
          </a:p>
        </p:txBody>
      </p:sp>
    </p:spTree>
  </p:cSld>
  <p:clrMap bg1="lt1" tx1="dk1" bg2="lt2" tx2="dk2" accent1="accent1" accent2="accent2" accent3="accent3" accent4="accent4" accent5="accent5" accent6="accent6" hlink="hlink" folHlink="folHlink"/>
  <p:sldLayoutIdLst>
    <p:sldLayoutId id="2147484318" r:id="rId1"/>
    <p:sldLayoutId id="2147484308" r:id="rId2"/>
    <p:sldLayoutId id="2147484309" r:id="rId3"/>
    <p:sldLayoutId id="2147484310" r:id="rId4"/>
    <p:sldLayoutId id="2147484311" r:id="rId5"/>
    <p:sldLayoutId id="2147484312" r:id="rId6"/>
    <p:sldLayoutId id="2147484319" r:id="rId7"/>
    <p:sldLayoutId id="2147484320" r:id="rId8"/>
    <p:sldLayoutId id="2147484321" r:id="rId9"/>
    <p:sldLayoutId id="2147484322" r:id="rId10"/>
    <p:sldLayoutId id="2147484323" r:id="rId11"/>
    <p:sldLayoutId id="2147484324" r:id="rId12"/>
  </p:sldLayoutIdLst>
  <p:hf hdr="0" ftr="0" dt="0"/>
  <p:txStyles>
    <p:titleStyle>
      <a:lvl1pPr algn="l" rtl="0" eaLnBrk="0" fontAlgn="base" hangingPunct="0">
        <a:lnSpc>
          <a:spcPct val="90000"/>
        </a:lnSpc>
        <a:spcBef>
          <a:spcPct val="0"/>
        </a:spcBef>
        <a:spcAft>
          <a:spcPct val="0"/>
        </a:spcAft>
        <a:defRPr sz="3200" kern="1200" cap="all" spc="1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defRPr>
      </a:lvl5pPr>
      <a:lvl6pPr marL="457200" algn="l" rtl="0" fontAlgn="base">
        <a:lnSpc>
          <a:spcPct val="90000"/>
        </a:lnSpc>
        <a:spcBef>
          <a:spcPct val="0"/>
        </a:spcBef>
        <a:spcAft>
          <a:spcPct val="0"/>
        </a:spcAft>
        <a:defRPr sz="3200">
          <a:solidFill>
            <a:schemeClr val="tx1"/>
          </a:solidFill>
          <a:latin typeface="Arial" panose="020B0604020202020204" pitchFamily="34" charset="0"/>
        </a:defRPr>
      </a:lvl6pPr>
      <a:lvl7pPr marL="914400" algn="l" rtl="0" fontAlgn="base">
        <a:lnSpc>
          <a:spcPct val="90000"/>
        </a:lnSpc>
        <a:spcBef>
          <a:spcPct val="0"/>
        </a:spcBef>
        <a:spcAft>
          <a:spcPct val="0"/>
        </a:spcAft>
        <a:defRPr sz="3200">
          <a:solidFill>
            <a:schemeClr val="tx1"/>
          </a:solidFill>
          <a:latin typeface="Arial" panose="020B0604020202020204" pitchFamily="34" charset="0"/>
        </a:defRPr>
      </a:lvl7pPr>
      <a:lvl8pPr marL="1371600" algn="l" rtl="0" fontAlgn="base">
        <a:lnSpc>
          <a:spcPct val="90000"/>
        </a:lnSpc>
        <a:spcBef>
          <a:spcPct val="0"/>
        </a:spcBef>
        <a:spcAft>
          <a:spcPct val="0"/>
        </a:spcAft>
        <a:defRPr sz="3200">
          <a:solidFill>
            <a:schemeClr val="tx1"/>
          </a:solidFill>
          <a:latin typeface="Arial" panose="020B0604020202020204" pitchFamily="34" charset="0"/>
        </a:defRPr>
      </a:lvl8pPr>
      <a:lvl9pPr marL="1828800" algn="l" rtl="0" fontAlgn="base">
        <a:lnSpc>
          <a:spcPct val="90000"/>
        </a:lnSpc>
        <a:spcBef>
          <a:spcPct val="0"/>
        </a:spcBef>
        <a:spcAft>
          <a:spcPct val="0"/>
        </a:spcAft>
        <a:defRPr sz="3200">
          <a:solidFill>
            <a:schemeClr val="tx1"/>
          </a:solidFill>
          <a:latin typeface="Arial" panose="020B0604020202020204" pitchFamily="34" charset="0"/>
        </a:defRPr>
      </a:lvl9pPr>
    </p:titleStyle>
    <p:bodyStyle>
      <a:lvl1pPr marL="285750" indent="-285750" algn="l" rtl="0" eaLnBrk="0" fontAlgn="base" hangingPunct="0">
        <a:lnSpc>
          <a:spcPct val="90000"/>
        </a:lnSpc>
        <a:spcBef>
          <a:spcPts val="500"/>
        </a:spcBef>
        <a:spcAft>
          <a:spcPts val="400"/>
        </a:spcAft>
        <a:buClr>
          <a:schemeClr val="accent1"/>
        </a:buClr>
        <a:buSzPct val="90000"/>
        <a:buFont typeface="Arial" panose="020B0604020202020204" pitchFamily="34" charset="0"/>
        <a:buChar char="•"/>
        <a:defRPr sz="2600" kern="1200">
          <a:solidFill>
            <a:schemeClr val="tx1"/>
          </a:solidFill>
          <a:latin typeface="+mn-lt"/>
          <a:ea typeface="+mn-ea"/>
          <a:cs typeface="+mn-cs"/>
        </a:defRPr>
      </a:lvl1pPr>
      <a:lvl2pPr marL="685800" indent="-342900" algn="l" rtl="0" eaLnBrk="0" fontAlgn="base" hangingPunct="0">
        <a:lnSpc>
          <a:spcPct val="110000"/>
        </a:lnSpc>
        <a:spcBef>
          <a:spcPts val="100"/>
        </a:spcBef>
        <a:spcAft>
          <a:spcPts val="3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971550" indent="-228600" algn="l" rtl="0" eaLnBrk="0" fontAlgn="base" hangingPunct="0">
        <a:lnSpc>
          <a:spcPct val="110000"/>
        </a:lnSpc>
        <a:spcBef>
          <a:spcPts val="100"/>
        </a:spcBef>
        <a:spcAft>
          <a:spcPts val="200"/>
        </a:spcAft>
        <a:buClr>
          <a:srgbClr val="A7A7A7"/>
        </a:buClr>
        <a:buFont typeface="Wingdings" panose="05000000000000000000" pitchFamily="2" charset="2"/>
        <a:buChar char="§"/>
        <a:defRPr sz="2200" kern="1200">
          <a:solidFill>
            <a:schemeClr val="tx1"/>
          </a:solidFill>
          <a:latin typeface="+mn-lt"/>
          <a:ea typeface="+mn-ea"/>
          <a:cs typeface="+mn-cs"/>
        </a:defRPr>
      </a:lvl3pPr>
      <a:lvl4pPr algn="l" rtl="0" eaLnBrk="0" fontAlgn="base" hangingPunct="0">
        <a:lnSpc>
          <a:spcPct val="110000"/>
        </a:lnSpc>
        <a:spcBef>
          <a:spcPts val="500"/>
        </a:spcBef>
        <a:spcAft>
          <a:spcPts val="400"/>
        </a:spcAft>
        <a:buFont typeface="Arial" panose="020B0604020202020204" pitchFamily="34" charset="0"/>
        <a:defRPr sz="2000" b="1" kern="1200">
          <a:solidFill>
            <a:schemeClr val="accent1"/>
          </a:solidFill>
          <a:latin typeface="+mn-lt"/>
          <a:ea typeface="+mn-ea"/>
          <a:cs typeface="+mn-cs"/>
        </a:defRPr>
      </a:lvl4pPr>
      <a:lvl5pPr algn="l" rtl="0" eaLnBrk="0" fontAlgn="base" hangingPunct="0">
        <a:spcBef>
          <a:spcPts val="900"/>
        </a:spcBef>
        <a:spcAft>
          <a:spcPts val="200"/>
        </a:spcAft>
        <a:buFont typeface="Arial" panose="020B0604020202020204" pitchFamily="34" charset="0"/>
        <a:defRPr sz="1400" b="1" kern="1200" cap="all">
          <a:solidFill>
            <a:schemeClr val="tx1"/>
          </a:solidFill>
          <a:latin typeface="+mn-lt"/>
          <a:ea typeface="+mn-ea"/>
          <a:cs typeface="+mn-cs"/>
        </a:defRPr>
      </a:lvl5pPr>
      <a:lvl6pPr marL="0" indent="0" algn="l" defTabSz="914400" rtl="0" eaLnBrk="1" latinLnBrk="0" hangingPunct="1">
        <a:lnSpc>
          <a:spcPct val="110000"/>
        </a:lnSpc>
        <a:spcBef>
          <a:spcPts val="500"/>
        </a:spcBef>
        <a:spcAft>
          <a:spcPts val="400"/>
        </a:spcAft>
        <a:buFont typeface="Arial" panose="020B0604020202020204" pitchFamily="34" charset="0"/>
        <a:buNone/>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0DF1B-9EB1-402A-976D-280ECE60C16B}"/>
              </a:ext>
            </a:extLst>
          </p:cNvPr>
          <p:cNvSpPr>
            <a:spLocks noGrp="1"/>
          </p:cNvSpPr>
          <p:nvPr>
            <p:ph type="title"/>
          </p:nvPr>
        </p:nvSpPr>
        <p:spPr>
          <a:xfrm>
            <a:off x="685800" y="457200"/>
            <a:ext cx="10790238" cy="1033463"/>
          </a:xfrm>
          <a:prstGeom prst="rect">
            <a:avLst/>
          </a:prstGeom>
        </p:spPr>
        <p:txBody>
          <a:bodyPr vert="horz" lIns="0" tIns="0" rIns="0" bIns="0" rtlCol="0" anchor="b" anchorCtr="0">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CE0B6CF-AFAA-4CD2-8C28-514A92BCB9C7}"/>
              </a:ext>
            </a:extLst>
          </p:cNvPr>
          <p:cNvSpPr>
            <a:spLocks noGrp="1"/>
          </p:cNvSpPr>
          <p:nvPr>
            <p:ph type="body" idx="1"/>
          </p:nvPr>
        </p:nvSpPr>
        <p:spPr>
          <a:xfrm>
            <a:off x="685800" y="1825625"/>
            <a:ext cx="10780713" cy="41227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Date Placeholder 3">
            <a:extLst>
              <a:ext uri="{FF2B5EF4-FFF2-40B4-BE49-F238E27FC236}">
                <a16:creationId xmlns:a16="http://schemas.microsoft.com/office/drawing/2014/main" id="{41417C56-D301-4EF7-B8E3-15F9B6221C86}"/>
              </a:ext>
            </a:extLst>
          </p:cNvPr>
          <p:cNvSpPr>
            <a:spLocks noGrp="1"/>
          </p:cNvSpPr>
          <p:nvPr>
            <p:ph type="dt" sz="half" idx="2"/>
          </p:nvPr>
        </p:nvSpPr>
        <p:spPr>
          <a:xfrm>
            <a:off x="8485188" y="6519863"/>
            <a:ext cx="2990850" cy="155575"/>
          </a:xfrm>
          <a:prstGeom prst="rect">
            <a:avLst/>
          </a:prstGeom>
        </p:spPr>
        <p:txBody>
          <a:bodyPr vert="horz" lIns="91440" tIns="0" rIns="0" bIns="0" rtlCol="0" anchor="t" anchorCtr="0"/>
          <a:lstStyle>
            <a:lvl1pPr algn="r" eaLnBrk="1" fontAlgn="auto" hangingPunct="1">
              <a:spcBef>
                <a:spcPts val="0"/>
              </a:spcBef>
              <a:spcAft>
                <a:spcPts val="0"/>
              </a:spcAft>
              <a:defRPr sz="1000">
                <a:solidFill>
                  <a:srgbClr val="000000"/>
                </a:solidFill>
                <a:latin typeface="Arial"/>
              </a:defRPr>
            </a:lvl1pPr>
          </a:lstStyle>
          <a:p>
            <a:pPr>
              <a:defRPr/>
            </a:pPr>
            <a:r>
              <a:rPr lang="en-US"/>
              <a:t> June 4, 2020  </a:t>
            </a:r>
          </a:p>
        </p:txBody>
      </p:sp>
      <p:sp>
        <p:nvSpPr>
          <p:cNvPr id="5" name="Footer Placeholder 4">
            <a:extLst>
              <a:ext uri="{FF2B5EF4-FFF2-40B4-BE49-F238E27FC236}">
                <a16:creationId xmlns:a16="http://schemas.microsoft.com/office/drawing/2014/main" id="{18C1091E-3F5D-4D98-8E5F-899F208F72D0}"/>
              </a:ext>
            </a:extLst>
          </p:cNvPr>
          <p:cNvSpPr>
            <a:spLocks noGrp="1"/>
          </p:cNvSpPr>
          <p:nvPr>
            <p:ph type="ftr" sz="quarter" idx="3"/>
          </p:nvPr>
        </p:nvSpPr>
        <p:spPr>
          <a:xfrm>
            <a:off x="8485188" y="6337300"/>
            <a:ext cx="2990850" cy="155575"/>
          </a:xfrm>
          <a:prstGeom prst="rect">
            <a:avLst/>
          </a:prstGeom>
        </p:spPr>
        <p:txBody>
          <a:bodyPr vert="horz" lIns="91440" tIns="0" rIns="0" bIns="0" rtlCol="0" anchor="b" anchorCtr="0"/>
          <a:lstStyle>
            <a:lvl1pPr algn="r" eaLnBrk="1" fontAlgn="auto" hangingPunct="1">
              <a:spcBef>
                <a:spcPts val="0"/>
              </a:spcBef>
              <a:spcAft>
                <a:spcPts val="0"/>
              </a:spcAft>
              <a:defRPr sz="1000" cap="all" baseline="0">
                <a:solidFill>
                  <a:srgbClr val="00A68E"/>
                </a:solidFill>
                <a:latin typeface="Arial"/>
              </a:defRPr>
            </a:lvl1pPr>
          </a:lstStyle>
          <a:p>
            <a:pPr>
              <a:defRPr/>
            </a:pPr>
            <a:endParaRPr lang="en-US"/>
          </a:p>
        </p:txBody>
      </p:sp>
      <p:sp>
        <p:nvSpPr>
          <p:cNvPr id="6" name="Slide Number Placeholder 5">
            <a:extLst>
              <a:ext uri="{FF2B5EF4-FFF2-40B4-BE49-F238E27FC236}">
                <a16:creationId xmlns:a16="http://schemas.microsoft.com/office/drawing/2014/main" id="{2A0C24FB-16D8-44DB-867A-DA9D44523415}"/>
              </a:ext>
            </a:extLst>
          </p:cNvPr>
          <p:cNvSpPr>
            <a:spLocks noGrp="1"/>
          </p:cNvSpPr>
          <p:nvPr>
            <p:ph type="sldNum" sz="quarter" idx="4"/>
          </p:nvPr>
        </p:nvSpPr>
        <p:spPr>
          <a:xfrm>
            <a:off x="0" y="6291263"/>
            <a:ext cx="1371600" cy="566737"/>
          </a:xfrm>
          <a:prstGeom prst="parallelogram">
            <a:avLst>
              <a:gd name="adj" fmla="val 109802"/>
            </a:avLst>
          </a:prstGeom>
          <a:solidFill>
            <a:srgbClr val="D9D7DB"/>
          </a:solidFill>
        </p:spPr>
        <p:txBody>
          <a:bodyPr vert="horz" lIns="91440" tIns="0" rIns="0" bIns="91440" rtlCol="0" anchor="ctr"/>
          <a:lstStyle>
            <a:lvl1pPr algn="ctr" eaLnBrk="1" fontAlgn="auto" hangingPunct="1">
              <a:spcBef>
                <a:spcPts val="0"/>
              </a:spcBef>
              <a:spcAft>
                <a:spcPts val="0"/>
              </a:spcAft>
              <a:defRPr sz="1100">
                <a:solidFill>
                  <a:srgbClr val="000000"/>
                </a:solidFill>
                <a:latin typeface="Arial"/>
              </a:defRPr>
            </a:lvl1pPr>
          </a:lstStyle>
          <a:p>
            <a:pPr>
              <a:defRPr/>
            </a:pPr>
            <a:fld id="{8A560157-4874-4674-8998-F7F7D479FE47}" type="slidenum">
              <a:rPr lang="en-US"/>
              <a:pPr>
                <a:defRPr/>
              </a:pPr>
              <a:t>‹#›</a:t>
            </a:fld>
            <a:endParaRPr lang="en-US" dirty="0"/>
          </a:p>
        </p:txBody>
      </p:sp>
      <p:sp>
        <p:nvSpPr>
          <p:cNvPr id="7" name="Footer Placeholder 4">
            <a:extLst>
              <a:ext uri="{FF2B5EF4-FFF2-40B4-BE49-F238E27FC236}">
                <a16:creationId xmlns:a16="http://schemas.microsoft.com/office/drawing/2014/main" id="{3018BF5A-3EA5-47CB-8FE2-16AA5A392DED}"/>
              </a:ext>
            </a:extLst>
          </p:cNvPr>
          <p:cNvSpPr txBox="1">
            <a:spLocks/>
          </p:cNvSpPr>
          <p:nvPr/>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00A68E"/>
                </a:solidFill>
              </a:rPr>
              <a:t>mwe.com</a:t>
            </a:r>
          </a:p>
        </p:txBody>
      </p:sp>
    </p:spTree>
  </p:cSld>
  <p:clrMap bg1="lt1" tx1="dk1" bg2="lt2" tx2="dk2" accent1="accent1" accent2="accent2" accent3="accent3" accent4="accent4" accent5="accent5" accent6="accent6" hlink="hlink" folHlink="folHlink"/>
  <p:sldLayoutIdLst>
    <p:sldLayoutId id="2147484325" r:id="rId1"/>
    <p:sldLayoutId id="2147484313" r:id="rId2"/>
    <p:sldLayoutId id="2147484314" r:id="rId3"/>
    <p:sldLayoutId id="2147484315" r:id="rId4"/>
    <p:sldLayoutId id="2147484316" r:id="rId5"/>
    <p:sldLayoutId id="2147484317"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Lst>
  <p:hf hdr="0" ftr="0" dt="0"/>
  <p:txStyles>
    <p:titleStyle>
      <a:lvl1pPr algn="l" rtl="0" eaLnBrk="0" fontAlgn="base" hangingPunct="0">
        <a:lnSpc>
          <a:spcPct val="90000"/>
        </a:lnSpc>
        <a:spcBef>
          <a:spcPct val="0"/>
        </a:spcBef>
        <a:spcAft>
          <a:spcPct val="0"/>
        </a:spcAft>
        <a:defRPr sz="3200" kern="1200" cap="all" spc="1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defRPr>
      </a:lvl5pPr>
      <a:lvl6pPr marL="457200" algn="l" rtl="0" fontAlgn="base">
        <a:lnSpc>
          <a:spcPct val="90000"/>
        </a:lnSpc>
        <a:spcBef>
          <a:spcPct val="0"/>
        </a:spcBef>
        <a:spcAft>
          <a:spcPct val="0"/>
        </a:spcAft>
        <a:defRPr sz="3200">
          <a:solidFill>
            <a:schemeClr val="tx1"/>
          </a:solidFill>
          <a:latin typeface="Arial" panose="020B0604020202020204" pitchFamily="34" charset="0"/>
        </a:defRPr>
      </a:lvl6pPr>
      <a:lvl7pPr marL="914400" algn="l" rtl="0" fontAlgn="base">
        <a:lnSpc>
          <a:spcPct val="90000"/>
        </a:lnSpc>
        <a:spcBef>
          <a:spcPct val="0"/>
        </a:spcBef>
        <a:spcAft>
          <a:spcPct val="0"/>
        </a:spcAft>
        <a:defRPr sz="3200">
          <a:solidFill>
            <a:schemeClr val="tx1"/>
          </a:solidFill>
          <a:latin typeface="Arial" panose="020B0604020202020204" pitchFamily="34" charset="0"/>
        </a:defRPr>
      </a:lvl7pPr>
      <a:lvl8pPr marL="1371600" algn="l" rtl="0" fontAlgn="base">
        <a:lnSpc>
          <a:spcPct val="90000"/>
        </a:lnSpc>
        <a:spcBef>
          <a:spcPct val="0"/>
        </a:spcBef>
        <a:spcAft>
          <a:spcPct val="0"/>
        </a:spcAft>
        <a:defRPr sz="3200">
          <a:solidFill>
            <a:schemeClr val="tx1"/>
          </a:solidFill>
          <a:latin typeface="Arial" panose="020B0604020202020204" pitchFamily="34" charset="0"/>
        </a:defRPr>
      </a:lvl8pPr>
      <a:lvl9pPr marL="1828800" algn="l" rtl="0" fontAlgn="base">
        <a:lnSpc>
          <a:spcPct val="90000"/>
        </a:lnSpc>
        <a:spcBef>
          <a:spcPct val="0"/>
        </a:spcBef>
        <a:spcAft>
          <a:spcPct val="0"/>
        </a:spcAft>
        <a:defRPr sz="3200">
          <a:solidFill>
            <a:schemeClr val="tx1"/>
          </a:solidFill>
          <a:latin typeface="Arial" panose="020B0604020202020204" pitchFamily="34" charset="0"/>
        </a:defRPr>
      </a:lvl9pPr>
    </p:titleStyle>
    <p:bodyStyle>
      <a:lvl1pPr marL="285750" indent="-285750" algn="l" rtl="0" eaLnBrk="0" fontAlgn="base" hangingPunct="0">
        <a:lnSpc>
          <a:spcPct val="90000"/>
        </a:lnSpc>
        <a:spcBef>
          <a:spcPts val="500"/>
        </a:spcBef>
        <a:spcAft>
          <a:spcPts val="400"/>
        </a:spcAft>
        <a:buClr>
          <a:schemeClr val="accent1"/>
        </a:buClr>
        <a:buSzPct val="90000"/>
        <a:buFont typeface="Arial" panose="020B0604020202020204" pitchFamily="34" charset="0"/>
        <a:buChar char="•"/>
        <a:defRPr sz="2600" kern="1200">
          <a:solidFill>
            <a:schemeClr val="tx1"/>
          </a:solidFill>
          <a:latin typeface="+mn-lt"/>
          <a:ea typeface="+mn-ea"/>
          <a:cs typeface="+mn-cs"/>
        </a:defRPr>
      </a:lvl1pPr>
      <a:lvl2pPr marL="685800" indent="-342900" algn="l" rtl="0" eaLnBrk="0" fontAlgn="base" hangingPunct="0">
        <a:lnSpc>
          <a:spcPct val="110000"/>
        </a:lnSpc>
        <a:spcBef>
          <a:spcPts val="100"/>
        </a:spcBef>
        <a:spcAft>
          <a:spcPts val="3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971550" indent="-228600" algn="l" rtl="0" eaLnBrk="0" fontAlgn="base" hangingPunct="0">
        <a:lnSpc>
          <a:spcPct val="110000"/>
        </a:lnSpc>
        <a:spcBef>
          <a:spcPts val="100"/>
        </a:spcBef>
        <a:spcAft>
          <a:spcPts val="200"/>
        </a:spcAft>
        <a:buClr>
          <a:srgbClr val="A7A7A7"/>
        </a:buClr>
        <a:buFont typeface="Wingdings" panose="05000000000000000000" pitchFamily="2" charset="2"/>
        <a:buChar char="§"/>
        <a:defRPr sz="2200" kern="1200">
          <a:solidFill>
            <a:schemeClr val="tx1"/>
          </a:solidFill>
          <a:latin typeface="+mn-lt"/>
          <a:ea typeface="+mn-ea"/>
          <a:cs typeface="+mn-cs"/>
        </a:defRPr>
      </a:lvl3pPr>
      <a:lvl4pPr algn="l" rtl="0" eaLnBrk="0" fontAlgn="base" hangingPunct="0">
        <a:lnSpc>
          <a:spcPct val="110000"/>
        </a:lnSpc>
        <a:spcBef>
          <a:spcPts val="500"/>
        </a:spcBef>
        <a:spcAft>
          <a:spcPts val="400"/>
        </a:spcAft>
        <a:buFont typeface="Arial" panose="020B0604020202020204" pitchFamily="34" charset="0"/>
        <a:defRPr sz="2000" b="1" kern="1200">
          <a:solidFill>
            <a:schemeClr val="accent1"/>
          </a:solidFill>
          <a:latin typeface="+mn-lt"/>
          <a:ea typeface="+mn-ea"/>
          <a:cs typeface="+mn-cs"/>
        </a:defRPr>
      </a:lvl4pPr>
      <a:lvl5pPr algn="l" rtl="0" eaLnBrk="0" fontAlgn="base" hangingPunct="0">
        <a:spcBef>
          <a:spcPts val="900"/>
        </a:spcBef>
        <a:spcAft>
          <a:spcPts val="200"/>
        </a:spcAft>
        <a:buFont typeface="Arial" panose="020B0604020202020204" pitchFamily="34" charset="0"/>
        <a:defRPr sz="1400" b="1" kern="1200" cap="all">
          <a:solidFill>
            <a:schemeClr val="tx1"/>
          </a:solidFill>
          <a:latin typeface="+mn-lt"/>
          <a:ea typeface="+mn-ea"/>
          <a:cs typeface="+mn-cs"/>
        </a:defRPr>
      </a:lvl5pPr>
      <a:lvl6pPr marL="0" indent="0" algn="l" defTabSz="914400" rtl="0" eaLnBrk="1" latinLnBrk="0" hangingPunct="1">
        <a:lnSpc>
          <a:spcPct val="110000"/>
        </a:lnSpc>
        <a:spcBef>
          <a:spcPts val="500"/>
        </a:spcBef>
        <a:spcAft>
          <a:spcPts val="400"/>
        </a:spcAft>
        <a:buFont typeface="Arial" panose="020B0604020202020204" pitchFamily="34" charset="0"/>
        <a:buNone/>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hyperlink" Target="mailto:rdereskeviciute@mwe.com"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hyperlink" Target="mailto:japan@mwe.com" TargetMode="External"/><Relationship Id="rId5" Type="http://schemas.openxmlformats.org/officeDocument/2006/relationships/hyperlink" Target="mailto:wvanweert@mwe.com" TargetMode="External"/><Relationship Id="rId4" Type="http://schemas.openxmlformats.org/officeDocument/2006/relationships/hyperlink" Target="mailto:nlafont@mw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3028"/>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401763"/>
            <a:ext cx="6924675" cy="3181350"/>
          </a:xfrm>
        </p:spPr>
        <p:txBody>
          <a:bodyPr wrap="square" numCol="1" anchor="t" compatLnSpc="1">
            <a:prstTxWarp prst="textNoShape">
              <a:avLst/>
            </a:prstTxWarp>
          </a:bodyPr>
          <a:lstStyle/>
          <a:p>
            <a:pPr>
              <a:defRPr/>
            </a:pPr>
            <a:r>
              <a:rPr lang="en-US" altLang="en-US" sz="3200" cap="none" dirty="0" smtClean="0">
                <a:solidFill>
                  <a:schemeClr val="bg1"/>
                </a:solidFill>
              </a:rPr>
              <a:t>MANAGING M&amp;A OPPORTUNITIES AND RISK FOR JAPANESE INVESTORS DURING COVID-19 AND BEYOND</a:t>
            </a:r>
            <a:br>
              <a:rPr lang="en-US" altLang="en-US" sz="3200" cap="none" dirty="0" smtClean="0">
                <a:solidFill>
                  <a:schemeClr val="bg1"/>
                </a:solidFill>
              </a:rPr>
            </a:br>
            <a:r>
              <a:rPr lang="ja-JP" altLang="en-US" sz="3200" cap="none" dirty="0" smtClean="0">
                <a:solidFill>
                  <a:schemeClr val="bg1"/>
                </a:solidFill>
                <a:ea typeface="MS PGothic" panose="020B0600070205080204" pitchFamily="34" charset="-128"/>
              </a:rPr>
              <a:t>日本の投資家のための、</a:t>
            </a:r>
            <a:r>
              <a:rPr lang="en-US" altLang="ja-JP" sz="3200" cap="none" dirty="0" smtClean="0">
                <a:solidFill>
                  <a:schemeClr val="bg1"/>
                </a:solidFill>
                <a:ea typeface="MS PGothic" panose="020B0600070205080204" pitchFamily="34" charset="-128"/>
              </a:rPr>
              <a:t>COVID-19</a:t>
            </a:r>
            <a:r>
              <a:rPr lang="ja-JP" altLang="en-US" sz="3200" cap="none" dirty="0">
                <a:solidFill>
                  <a:schemeClr val="bg1"/>
                </a:solidFill>
                <a:ea typeface="MS PGothic" panose="020B0600070205080204" pitchFamily="34" charset="-128"/>
              </a:rPr>
              <a:t>危</a:t>
            </a:r>
            <a:r>
              <a:rPr lang="ja-JP" altLang="en-US" sz="3200" cap="none" dirty="0" smtClean="0">
                <a:solidFill>
                  <a:schemeClr val="bg1"/>
                </a:solidFill>
                <a:ea typeface="MS PGothic" panose="020B0600070205080204" pitchFamily="34" charset="-128"/>
              </a:rPr>
              <a:t>機下及びその後における</a:t>
            </a:r>
            <a:r>
              <a:rPr lang="en-US" altLang="ja-JP" sz="3200" cap="none" dirty="0" smtClean="0">
                <a:solidFill>
                  <a:schemeClr val="bg1"/>
                </a:solidFill>
                <a:ea typeface="MS PGothic" panose="020B0600070205080204" pitchFamily="34" charset="-128"/>
              </a:rPr>
              <a:t>M&amp;A</a:t>
            </a:r>
            <a:r>
              <a:rPr lang="ja-JP" altLang="en-US" sz="3200" cap="none" dirty="0" smtClean="0">
                <a:solidFill>
                  <a:schemeClr val="bg1"/>
                </a:solidFill>
                <a:ea typeface="MS PGothic" panose="020B0600070205080204" pitchFamily="34" charset="-128"/>
              </a:rPr>
              <a:t>の機会とリスク管理</a:t>
            </a:r>
            <a:r>
              <a:rPr lang="en-US" altLang="en-US" sz="3200" cap="none" dirty="0" smtClean="0">
                <a:solidFill>
                  <a:schemeClr val="bg1"/>
                </a:solidFill>
              </a:rPr>
              <a:t/>
            </a:r>
            <a:br>
              <a:rPr lang="en-US" altLang="en-US" sz="3200" cap="none" dirty="0" smtClean="0">
                <a:solidFill>
                  <a:schemeClr val="bg1"/>
                </a:solidFill>
              </a:rPr>
            </a:br>
            <a:endParaRPr lang="en-US" altLang="en-US" sz="3200" cap="none" dirty="0" smtClean="0">
              <a:solidFill>
                <a:schemeClr val="bg1"/>
              </a:solidFill>
            </a:endParaRPr>
          </a:p>
        </p:txBody>
      </p:sp>
      <p:sp>
        <p:nvSpPr>
          <p:cNvPr id="7" name="Subtitle 6"/>
          <p:cNvSpPr>
            <a:spLocks noGrp="1"/>
          </p:cNvSpPr>
          <p:nvPr>
            <p:ph type="subTitle" idx="1"/>
          </p:nvPr>
        </p:nvSpPr>
        <p:spPr>
          <a:xfrm>
            <a:off x="685800" y="4845050"/>
            <a:ext cx="7842250" cy="922338"/>
          </a:xfrm>
        </p:spPr>
        <p:txBody>
          <a:bodyPr/>
          <a:lstStyle/>
          <a:p>
            <a:pPr>
              <a:defRPr/>
            </a:pPr>
            <a:r>
              <a:rPr lang="en-US" sz="1600" dirty="0" smtClean="0"/>
              <a:t>Tom </a:t>
            </a:r>
            <a:r>
              <a:rPr lang="en-US" sz="1600" dirty="0"/>
              <a:t>Sauermilch (New York) </a:t>
            </a:r>
            <a:r>
              <a:rPr lang="ja-JP" altLang="en-US" sz="1600" dirty="0"/>
              <a:t>トーマ</a:t>
            </a:r>
            <a:r>
              <a:rPr lang="ja-JP" altLang="en-US" sz="1600" dirty="0" smtClean="0"/>
              <a:t>ス・サワーミルチ（ニューヨーク）</a:t>
            </a:r>
            <a:r>
              <a:rPr lang="en-US" sz="1600" dirty="0"/>
              <a:t>     </a:t>
            </a:r>
          </a:p>
          <a:p>
            <a:pPr>
              <a:tabLst>
                <a:tab pos="3319463" algn="l"/>
              </a:tabLst>
              <a:defRPr/>
            </a:pPr>
            <a:r>
              <a:rPr lang="en-US" sz="1600" dirty="0" smtClean="0"/>
              <a:t>Nicolas </a:t>
            </a:r>
            <a:r>
              <a:rPr lang="en-US" sz="1600" dirty="0"/>
              <a:t>Lafont (Paris</a:t>
            </a:r>
            <a:r>
              <a:rPr lang="en-US" sz="1600" dirty="0" smtClean="0"/>
              <a:t>)</a:t>
            </a:r>
            <a:r>
              <a:rPr lang="ja-JP" altLang="en-US" sz="1600" dirty="0" smtClean="0"/>
              <a:t>　二コラ・ラフォン（パリ）</a:t>
            </a:r>
            <a:endParaRPr lang="en-US" sz="1600" dirty="0" smtClean="0"/>
          </a:p>
          <a:p>
            <a:pPr>
              <a:tabLst>
                <a:tab pos="3319463" algn="l"/>
              </a:tabLst>
              <a:defRPr/>
            </a:pPr>
            <a:r>
              <a:rPr lang="en-US" sz="1600" dirty="0" smtClean="0"/>
              <a:t>Stefan Meisner (Washington DC)</a:t>
            </a:r>
            <a:r>
              <a:rPr lang="ja-JP" altLang="en-US" sz="1600" dirty="0" smtClean="0"/>
              <a:t>　ステファン・マイズナー（</a:t>
            </a:r>
            <a:r>
              <a:rPr lang="en-US" altLang="ja-JP" sz="1600" dirty="0" smtClean="0"/>
              <a:t>DC</a:t>
            </a:r>
            <a:r>
              <a:rPr lang="ja-JP" altLang="en-US" sz="1600" dirty="0" smtClean="0"/>
              <a:t>）</a:t>
            </a:r>
            <a:endParaRPr lang="en-US" sz="1600" dirty="0"/>
          </a:p>
          <a:p>
            <a:pPr>
              <a:defRPr/>
            </a:pPr>
            <a:endParaRPr lang="en-US" sz="1600" dirty="0"/>
          </a:p>
        </p:txBody>
      </p:sp>
      <p:pic>
        <p:nvPicPr>
          <p:cNvPr id="4" name="Picture Placeholder 3"/>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46971" t="915" r="12653" b="2672"/>
          <a:stretch/>
        </p:blipFill>
        <p:spPr/>
      </p:pic>
      <p:sp>
        <p:nvSpPr>
          <p:cNvPr id="2" name="Rectangle 1"/>
          <p:cNvSpPr/>
          <p:nvPr/>
        </p:nvSpPr>
        <p:spPr>
          <a:xfrm>
            <a:off x="1323975" y="6437313"/>
            <a:ext cx="844550" cy="311150"/>
          </a:xfrm>
          <a:prstGeom prst="rect">
            <a:avLst/>
          </a:prstGeom>
          <a:solidFill>
            <a:srgbClr val="2D3028"/>
          </a:solidFill>
          <a:ln>
            <a:solidFill>
              <a:srgbClr val="2D30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534" name="Date Placeholder 1"/>
          <p:cNvSpPr>
            <a:spLocks noGrp="1"/>
          </p:cNvSpPr>
          <p:nvPr>
            <p:ph type="dt" sz="quarter" idx="21"/>
          </p:nvPr>
        </p:nvSpPr>
        <p:spPr bwMode="auto">
          <a:xfrm>
            <a:off x="685800" y="5892006"/>
            <a:ext cx="27432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mtClean="0">
                <a:solidFill>
                  <a:schemeClr val="bg1"/>
                </a:solidFill>
                <a:latin typeface="Arial" panose="020B0604020202020204" pitchFamily="34" charset="0"/>
              </a:rPr>
              <a:t> 2020</a:t>
            </a:r>
            <a:r>
              <a:rPr lang="ja-JP" altLang="en-US" dirty="0" smtClean="0">
                <a:solidFill>
                  <a:schemeClr val="bg1"/>
                </a:solidFill>
                <a:latin typeface="Arial" panose="020B0604020202020204" pitchFamily="34" charset="0"/>
                <a:ea typeface="MS PGothic" panose="020B0600070205080204" pitchFamily="34" charset="-128"/>
              </a:rPr>
              <a:t>年</a:t>
            </a:r>
            <a:r>
              <a:rPr lang="en-US" altLang="ja-JP" dirty="0" smtClean="0">
                <a:solidFill>
                  <a:schemeClr val="bg1"/>
                </a:solidFill>
                <a:latin typeface="Arial" panose="020B0604020202020204" pitchFamily="34" charset="0"/>
                <a:ea typeface="MS PGothic" panose="020B0600070205080204" pitchFamily="34" charset="-128"/>
              </a:rPr>
              <a:t>6</a:t>
            </a:r>
            <a:r>
              <a:rPr lang="ja-JP" altLang="en-US" dirty="0" smtClean="0">
                <a:solidFill>
                  <a:schemeClr val="bg1"/>
                </a:solidFill>
                <a:latin typeface="Arial" panose="020B0604020202020204" pitchFamily="34" charset="0"/>
                <a:ea typeface="MS PGothic" panose="020B0600070205080204" pitchFamily="34" charset="-128"/>
              </a:rPr>
              <a:t>月</a:t>
            </a:r>
            <a:r>
              <a:rPr lang="en-US" altLang="ja-JP" dirty="0" smtClean="0">
                <a:solidFill>
                  <a:schemeClr val="bg1"/>
                </a:solidFill>
                <a:latin typeface="Arial" panose="020B0604020202020204" pitchFamily="34" charset="0"/>
                <a:ea typeface="MS PGothic" panose="020B0600070205080204" pitchFamily="34" charset="-128"/>
              </a:rPr>
              <a:t>4</a:t>
            </a:r>
            <a:r>
              <a:rPr lang="ja-JP" altLang="en-US" dirty="0" smtClean="0">
                <a:solidFill>
                  <a:schemeClr val="bg1"/>
                </a:solidFill>
                <a:latin typeface="Arial" panose="020B0604020202020204" pitchFamily="34" charset="0"/>
                <a:ea typeface="MS PGothic" panose="020B0600070205080204" pitchFamily="34" charset="-128"/>
              </a:rPr>
              <a:t>日</a:t>
            </a:r>
            <a:endParaRPr lang="en-US" altLang="en-US" dirty="0" smtClean="0">
              <a:solidFill>
                <a:schemeClr val="bg1"/>
              </a:solidFill>
              <a:latin typeface="Arial" panose="020B0604020202020204" pitchFamily="34" charset="0"/>
            </a:endParaRPr>
          </a:p>
          <a:p>
            <a:pPr fontAlgn="base">
              <a:spcBef>
                <a:spcPct val="0"/>
              </a:spcBef>
              <a:spcAft>
                <a:spcPct val="0"/>
              </a:spcAft>
            </a:pPr>
            <a:endParaRPr lang="en-US" altLang="en-US" dirty="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REPRESENTATIONS </a:t>
            </a:r>
            <a:br>
              <a:rPr lang="en-US" altLang="en-US" sz="2900" cap="none" dirty="0" smtClean="0"/>
            </a:br>
            <a:r>
              <a:rPr lang="en-US" altLang="en-US" sz="2900" cap="none" dirty="0" smtClean="0"/>
              <a:t>AND WARRANTIES (2 OF 5)</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表明保証（２／５）</a:t>
            </a:r>
            <a:endParaRPr lang="en-US" altLang="en-US" sz="2900" cap="none" dirty="0" smtClean="0"/>
          </a:p>
        </p:txBody>
      </p:sp>
      <p:sp>
        <p:nvSpPr>
          <p:cNvPr id="33795" name="Content Placeholder 9"/>
          <p:cNvSpPr>
            <a:spLocks noGrp="1"/>
          </p:cNvSpPr>
          <p:nvPr>
            <p:ph idx="1"/>
          </p:nvPr>
        </p:nvSpPr>
        <p:spPr bwMode="auto">
          <a:xfrm>
            <a:off x="365125" y="1716088"/>
            <a:ext cx="8778875" cy="4232275"/>
          </a:xfrm>
        </p:spPr>
        <p:txBody>
          <a:bodyPr wrap="square" numCol="1" anchor="t" anchorCtr="0" compatLnSpc="1">
            <a:prstTxWarp prst="textNoShape">
              <a:avLst/>
            </a:prstTxWarp>
          </a:bodyPr>
          <a:lstStyle/>
          <a:p>
            <a:r>
              <a:rPr lang="en-US" altLang="en-US" sz="2000" dirty="0" smtClean="0"/>
              <a:t>In the earlier stages of the pandemic, many U.S. and European agreements relied primarily on traditional language for Coronavirus disclosures (which can be broad); </a:t>
            </a:r>
            <a:r>
              <a:rPr lang="ja-JP" altLang="en-US" sz="1900" dirty="0" smtClean="0">
                <a:ea typeface="MS PGothic" panose="020B0600070205080204" pitchFamily="34" charset="-128"/>
              </a:rPr>
              <a:t>パンデミックの初期段階では、多くの米国および欧州における契約書は、コロナウイルスの開示に関して主に伝統的な（広義な可能性がある）文言によっている</a:t>
            </a:r>
            <a:endParaRPr lang="en-US" altLang="en-US" sz="1900" dirty="0" smtClean="0"/>
          </a:p>
          <a:p>
            <a:r>
              <a:rPr lang="en-US" altLang="en-US" sz="2000" dirty="0" smtClean="0"/>
              <a:t>Now we see more agreements with specific language on Coronavirus related actions or omissions to elicit more granular disclosures (e.g., work stoppage, furloughs, declarations of force majeure by company or its significant customers and suppliers, safety measures, use of stimulus funds etc.). </a:t>
            </a:r>
            <a:r>
              <a:rPr lang="ja-JP" altLang="en-US" sz="1900" dirty="0" smtClean="0">
                <a:ea typeface="MS PGothic" panose="020B0600070205080204" pitchFamily="34" charset="-128"/>
              </a:rPr>
              <a:t>今では、より詳細な開示を引き出すために、コロナウイルス関連の作為不作為に関する具体的な文言を含む契約書が増えている（例えば、業務停止、レイオフ、会社やその重要な顧客及びサプライヤーによる不可抗力の宣言、安全対策、景気刺激基金の活用など）</a:t>
            </a:r>
            <a:endParaRPr lang="en-US" altLang="en-US" sz="1900" dirty="0" smtClean="0"/>
          </a:p>
          <a:p>
            <a:r>
              <a:rPr lang="en-US" altLang="en-US" sz="2000" dirty="0" smtClean="0"/>
              <a:t>Limited recourse for breaches in transactions covered by </a:t>
            </a:r>
            <a:r>
              <a:rPr lang="en-US" altLang="en-US" sz="2000" dirty="0" err="1" smtClean="0"/>
              <a:t>RWI</a:t>
            </a:r>
            <a:r>
              <a:rPr lang="en-US" altLang="en-US" sz="2000" dirty="0" smtClean="0"/>
              <a:t> due to Coronavirus related exclusions (see below)</a:t>
            </a:r>
            <a:r>
              <a:rPr lang="ja-JP" altLang="en-US" sz="2000" dirty="0" smtClean="0">
                <a:ea typeface="MS PGothic" panose="020B0600070205080204" pitchFamily="34" charset="-128"/>
              </a:rPr>
              <a:t> </a:t>
            </a:r>
            <a:r>
              <a:rPr lang="ja-JP" altLang="en-US" sz="1900" dirty="0" smtClean="0">
                <a:ea typeface="MS PGothic" panose="020B0600070205080204" pitchFamily="34" charset="-128"/>
              </a:rPr>
              <a:t>コロナウイルス関連の除外により、</a:t>
            </a:r>
            <a:r>
              <a:rPr lang="en-US" altLang="ja-JP" sz="1900" dirty="0" err="1" smtClean="0">
                <a:ea typeface="MS PGothic" panose="020B0600070205080204" pitchFamily="34" charset="-128"/>
              </a:rPr>
              <a:t>RWI</a:t>
            </a:r>
            <a:r>
              <a:rPr lang="ja-JP" altLang="en-US" sz="1900" dirty="0" smtClean="0">
                <a:ea typeface="MS PGothic" panose="020B0600070205080204" pitchFamily="34" charset="-128"/>
              </a:rPr>
              <a:t>の対象取引における違反行為の救済手段が限定されている</a:t>
            </a:r>
            <a:endParaRPr lang="en-US" altLang="en-US" sz="1900" dirty="0" smtClean="0"/>
          </a:p>
          <a:p>
            <a:endParaRPr lang="en-US" altLang="en-US" sz="1800" dirty="0" smtClean="0"/>
          </a:p>
        </p:txBody>
      </p:sp>
      <p:sp>
        <p:nvSpPr>
          <p:cNvPr id="12" name="Rectangle 11"/>
          <p:cNvSpPr/>
          <p:nvPr/>
        </p:nvSpPr>
        <p:spPr>
          <a:xfrm>
            <a:off x="9418638" y="612775"/>
            <a:ext cx="2365375" cy="5335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1600" b="1" dirty="0">
                <a:solidFill>
                  <a:srgbClr val="FFFFFF"/>
                </a:solidFill>
                <a:latin typeface="Arial" panose="020B0604020202020204" pitchFamily="34" charset="0"/>
              </a:rPr>
              <a:t>DEFINITIONS NOT ENTIRELY SETTLED</a:t>
            </a:r>
            <a:r>
              <a:rPr lang="ja-JP" altLang="en-US" sz="1600" b="1" dirty="0">
                <a:solidFill>
                  <a:srgbClr val="FFFFFF"/>
                </a:solidFill>
                <a:latin typeface="Arial" panose="020B0604020202020204" pitchFamily="34" charset="0"/>
                <a:ea typeface="MS PGothic" panose="020B0600070205080204" pitchFamily="34" charset="-128"/>
              </a:rPr>
              <a:t>定義は完全な決着をみていない</a:t>
            </a:r>
            <a:endParaRPr lang="en-US" altLang="en-US" sz="1600" b="1" dirty="0">
              <a:solidFill>
                <a:srgbClr val="FFFFFF"/>
              </a:solidFill>
              <a:latin typeface="Arial" panose="020B0604020202020204" pitchFamily="34" charset="0"/>
            </a:endParaRPr>
          </a:p>
          <a:p>
            <a:pPr>
              <a:defRPr/>
            </a:pPr>
            <a:endParaRPr lang="en-US" altLang="en-US" sz="1600" b="1" dirty="0">
              <a:solidFill>
                <a:srgbClr val="FFFFFF"/>
              </a:solidFill>
              <a:latin typeface="Arial" panose="020B0604020202020204" pitchFamily="34" charset="0"/>
            </a:endParaRPr>
          </a:p>
          <a:p>
            <a:pPr>
              <a:defRPr/>
            </a:pPr>
            <a:r>
              <a:rPr lang="en-US" altLang="en-US" sz="1600" b="1" dirty="0">
                <a:solidFill>
                  <a:srgbClr val="FFFFFF"/>
                </a:solidFill>
                <a:latin typeface="Arial" panose="020B0604020202020204" pitchFamily="34" charset="0"/>
              </a:rPr>
              <a:t>Example:</a:t>
            </a:r>
            <a:r>
              <a:rPr lang="en-US" altLang="en-US" sz="1600" dirty="0">
                <a:solidFill>
                  <a:srgbClr val="FFFFFF"/>
                </a:solidFill>
                <a:latin typeface="Arial" panose="020B0604020202020204" pitchFamily="34" charset="0"/>
              </a:rPr>
              <a:t/>
            </a:r>
            <a:br>
              <a:rPr lang="en-US" altLang="en-US" sz="1600" dirty="0">
                <a:solidFill>
                  <a:srgbClr val="FFFFFF"/>
                </a:solidFill>
                <a:latin typeface="Arial" panose="020B0604020202020204" pitchFamily="34" charset="0"/>
              </a:rPr>
            </a:br>
            <a:r>
              <a:rPr lang="en-US" altLang="en-US" sz="1600" dirty="0">
                <a:solidFill>
                  <a:srgbClr val="FFFFFF"/>
                </a:solidFill>
                <a:latin typeface="Arial" panose="020B0604020202020204" pitchFamily="34" charset="0"/>
              </a:rPr>
              <a:t>“Coronavirus” means the COVID-19 disease, the SARS-CoV-2 virus, or any evolution or mutation of the foregoing. </a:t>
            </a:r>
            <a:r>
              <a:rPr lang="en-US" altLang="en-US" sz="1600" dirty="0" smtClean="0">
                <a:solidFill>
                  <a:srgbClr val="FFFFFF"/>
                </a:solidFill>
                <a:latin typeface="Arial" panose="020B0604020202020204" pitchFamily="34" charset="0"/>
                <a:ea typeface="MS PGothic" panose="020B0600070205080204" pitchFamily="34" charset="-128"/>
              </a:rPr>
              <a:t/>
            </a:r>
            <a:br>
              <a:rPr lang="en-US" altLang="en-US" sz="1600" dirty="0" smtClean="0">
                <a:solidFill>
                  <a:srgbClr val="FFFFFF"/>
                </a:solidFill>
                <a:latin typeface="Arial" panose="020B0604020202020204" pitchFamily="34" charset="0"/>
                <a:ea typeface="MS PGothic" panose="020B0600070205080204" pitchFamily="34" charset="-128"/>
              </a:rPr>
            </a:br>
            <a:r>
              <a:rPr lang="ja-JP" altLang="en-US" sz="1600" dirty="0" smtClean="0">
                <a:solidFill>
                  <a:srgbClr val="FFFFFF"/>
                </a:solidFill>
                <a:latin typeface="Arial" panose="020B0604020202020204" pitchFamily="34" charset="0"/>
                <a:ea typeface="MS PGothic" panose="020B0600070205080204" pitchFamily="34" charset="-128"/>
              </a:rPr>
              <a:t>例</a:t>
            </a:r>
            <a:r>
              <a:rPr lang="ja-JP" altLang="en-US" sz="1600" dirty="0">
                <a:solidFill>
                  <a:srgbClr val="FFFFFF"/>
                </a:solidFill>
                <a:latin typeface="Arial" panose="020B0604020202020204" pitchFamily="34" charset="0"/>
                <a:ea typeface="MS PGothic" panose="020B0600070205080204" pitchFamily="34" charset="-128"/>
              </a:rPr>
              <a:t>：</a:t>
            </a:r>
            <a:r>
              <a:rPr lang="ja-JP" altLang="en-US" sz="1600" dirty="0" smtClean="0">
                <a:solidFill>
                  <a:srgbClr val="FFFFFF"/>
                </a:solidFill>
                <a:latin typeface="Arial" panose="020B0604020202020204" pitchFamily="34" charset="0"/>
                <a:ea typeface="MS PGothic" panose="020B0600070205080204" pitchFamily="34" charset="-128"/>
              </a:rPr>
              <a:t>「コ</a:t>
            </a:r>
            <a:r>
              <a:rPr lang="ja-JP" altLang="en-US" sz="1600" dirty="0">
                <a:solidFill>
                  <a:srgbClr val="FFFFFF"/>
                </a:solidFill>
                <a:latin typeface="Arial" panose="020B0604020202020204" pitchFamily="34" charset="0"/>
                <a:ea typeface="MS PGothic" panose="020B0600070205080204" pitchFamily="34" charset="-128"/>
              </a:rPr>
              <a:t>ロナウイルス」とは、</a:t>
            </a:r>
            <a:r>
              <a:rPr lang="en-US" altLang="ja-JP" sz="1600" dirty="0">
                <a:solidFill>
                  <a:srgbClr val="FFFFFF"/>
                </a:solidFill>
                <a:latin typeface="Arial" panose="020B0604020202020204" pitchFamily="34" charset="0"/>
                <a:ea typeface="MS PGothic" panose="020B0600070205080204" pitchFamily="34" charset="-128"/>
              </a:rPr>
              <a:t>Covid-19</a:t>
            </a:r>
            <a:r>
              <a:rPr lang="ja-JP" altLang="en-US" sz="1600" dirty="0">
                <a:solidFill>
                  <a:srgbClr val="FFFFFF"/>
                </a:solidFill>
                <a:latin typeface="Arial" panose="020B0604020202020204" pitchFamily="34" charset="0"/>
                <a:ea typeface="MS PGothic" panose="020B0600070205080204" pitchFamily="34" charset="-128"/>
              </a:rPr>
              <a:t>による病気、</a:t>
            </a:r>
            <a:r>
              <a:rPr lang="en-US" altLang="ja-JP" sz="1600" dirty="0">
                <a:solidFill>
                  <a:srgbClr val="FFFFFF"/>
                </a:solidFill>
                <a:latin typeface="Arial" panose="020B0604020202020204" pitchFamily="34" charset="0"/>
                <a:ea typeface="MS PGothic" panose="020B0600070205080204" pitchFamily="34" charset="-128"/>
              </a:rPr>
              <a:t>SARS-CoV-2 </a:t>
            </a:r>
            <a:r>
              <a:rPr lang="ja-JP" altLang="en-US" sz="1600" dirty="0">
                <a:solidFill>
                  <a:srgbClr val="FFFFFF"/>
                </a:solidFill>
                <a:latin typeface="Arial" panose="020B0604020202020204" pitchFamily="34" charset="0"/>
                <a:ea typeface="MS PGothic" panose="020B0600070205080204" pitchFamily="34" charset="-128"/>
              </a:rPr>
              <a:t>ウイルス、またはこれらの進化もしくは変異を意味す</a:t>
            </a:r>
            <a:r>
              <a:rPr lang="ja-JP" altLang="en-US" sz="1600" dirty="0" smtClean="0">
                <a:solidFill>
                  <a:srgbClr val="FFFFFF"/>
                </a:solidFill>
                <a:latin typeface="Arial" panose="020B0604020202020204" pitchFamily="34" charset="0"/>
                <a:ea typeface="MS PGothic" panose="020B0600070205080204" pitchFamily="34" charset="-128"/>
              </a:rPr>
              <a:t>る</a:t>
            </a:r>
            <a:endParaRPr lang="ja-JP" altLang="en-US" sz="1600" dirty="0">
              <a:solidFill>
                <a:srgbClr val="FFFFFF"/>
              </a:solidFill>
              <a:latin typeface="Arial" panose="020B0604020202020204" pitchFamily="34" charset="0"/>
              <a:ea typeface="MS PGothic" panose="020B0600070205080204" pitchFamily="34" charset="-128"/>
            </a:endParaRPr>
          </a:p>
          <a:p>
            <a:pPr>
              <a:defRPr/>
            </a:pPr>
            <a:endParaRPr lang="en-US" altLang="en-US" dirty="0">
              <a:solidFill>
                <a:srgbClr val="FFFFFF"/>
              </a:solidFill>
              <a:latin typeface="Arial" panose="020B0604020202020204" pitchFamily="34" charset="0"/>
            </a:endParaRPr>
          </a:p>
          <a:p>
            <a:pPr>
              <a:defRPr/>
            </a:pPr>
            <a:endParaRPr lang="en-US" altLang="en-US" dirty="0">
              <a:solidFill>
                <a:srgbClr val="FFFFFF"/>
              </a:solidFill>
              <a:latin typeface="Arial" panose="020B0604020202020204" pitchFamily="34" charset="0"/>
            </a:endParaRPr>
          </a:p>
        </p:txBody>
      </p:sp>
      <p:sp>
        <p:nvSpPr>
          <p:cNvPr id="33797"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9D086D53-2565-45C1-ABC7-36320D7CDEDD}" type="slidenum">
              <a:rPr lang="en-US" altLang="en-US" smtClean="0">
                <a:solidFill>
                  <a:srgbClr val="000000"/>
                </a:solidFill>
                <a:latin typeface="Arial" panose="020B0604020202020204" pitchFamily="34" charset="0"/>
              </a:rPr>
              <a:pPr fontAlgn="base">
                <a:spcBef>
                  <a:spcPct val="0"/>
                </a:spcBef>
                <a:spcAft>
                  <a:spcPct val="0"/>
                </a:spcAft>
              </a:pPr>
              <a:t>10</a:t>
            </a:fld>
            <a:endParaRPr lang="en-US" altLang="en-US" smtClean="0">
              <a:solidFill>
                <a:srgbClr val="00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REPRESENTATIONS AND WARRANTIES (3 OF 5)</a:t>
            </a:r>
            <a:br>
              <a:rPr lang="en-US" altLang="en-US" sz="2900" cap="none" dirty="0" smtClean="0"/>
            </a:br>
            <a:r>
              <a:rPr lang="ja-JP" altLang="en-US" sz="2900" cap="none" dirty="0" smtClean="0">
                <a:ea typeface="MS PGothic" panose="020B0600070205080204" pitchFamily="34" charset="-128"/>
              </a:rPr>
              <a:t>リスク管理：表明保証（３／５）</a:t>
            </a:r>
            <a:endParaRPr lang="en-US" altLang="en-US" sz="2900" cap="none" dirty="0" smtClean="0"/>
          </a:p>
        </p:txBody>
      </p:sp>
      <p:sp>
        <p:nvSpPr>
          <p:cNvPr id="34819" name="Content Placeholder 7"/>
          <p:cNvSpPr>
            <a:spLocks noGrp="1"/>
          </p:cNvSpPr>
          <p:nvPr>
            <p:ph idx="1"/>
          </p:nvPr>
        </p:nvSpPr>
        <p:spPr bwMode="auto">
          <a:xfrm>
            <a:off x="8293100" y="1803400"/>
            <a:ext cx="3051175" cy="4122738"/>
          </a:xfrm>
        </p:spPr>
        <p:txBody>
          <a:bodyPr wrap="square" numCol="1" anchor="ctr" anchorCtr="0" compatLnSpc="1">
            <a:prstTxWarp prst="textNoShape">
              <a:avLst/>
            </a:prstTxWarp>
          </a:bodyPr>
          <a:lstStyle/>
          <a:p>
            <a:pPr>
              <a:buFont typeface="Wingdings" panose="05000000000000000000" pitchFamily="2" charset="2"/>
              <a:buChar char="Ø"/>
            </a:pPr>
            <a:r>
              <a:rPr lang="en-US" altLang="en-US" sz="1600" b="1" dirty="0" smtClean="0"/>
              <a:t>Note 1</a:t>
            </a:r>
            <a:r>
              <a:rPr lang="en-US" altLang="en-US" sz="1600" dirty="0" smtClean="0"/>
              <a:t>: Seller-friendly; depending on MAE definition may eliminate need for Coronavirus disclosures</a:t>
            </a:r>
            <a:br>
              <a:rPr lang="en-US" altLang="en-US" sz="1600" dirty="0" smtClean="0"/>
            </a:br>
            <a:r>
              <a:rPr lang="ja-JP" altLang="en-US" sz="1600" dirty="0" smtClean="0">
                <a:ea typeface="MS PGothic" panose="020B0600070205080204" pitchFamily="34" charset="-128"/>
              </a:rPr>
              <a:t>売り手に有利 </a:t>
            </a:r>
            <a:r>
              <a:rPr lang="en-US" altLang="ja-JP" sz="1600" dirty="0" smtClean="0">
                <a:ea typeface="MS PGothic" panose="020B0600070205080204" pitchFamily="34" charset="-128"/>
              </a:rPr>
              <a:t>- MAE</a:t>
            </a:r>
            <a:r>
              <a:rPr lang="ja-JP" altLang="en-US" sz="1600" dirty="0" smtClean="0">
                <a:ea typeface="MS PGothic" panose="020B0600070205080204" pitchFamily="34" charset="-128"/>
              </a:rPr>
              <a:t>の定義によっては、コロナウイルスの開示の必要性を排除できる</a:t>
            </a:r>
            <a:r>
              <a:rPr lang="en-US" altLang="en-US" sz="1600" dirty="0" smtClean="0"/>
              <a:t/>
            </a:r>
            <a:br>
              <a:rPr lang="en-US" altLang="en-US" sz="1600" dirty="0" smtClean="0"/>
            </a:br>
            <a:endParaRPr lang="en-US" altLang="en-US" sz="1600" dirty="0" smtClean="0"/>
          </a:p>
          <a:p>
            <a:pPr>
              <a:buFont typeface="Wingdings" panose="05000000000000000000" pitchFamily="2" charset="2"/>
              <a:buChar char="Ø"/>
            </a:pPr>
            <a:r>
              <a:rPr lang="en-US" altLang="en-US" sz="1600" b="1" dirty="0" smtClean="0"/>
              <a:t>Note 2</a:t>
            </a:r>
            <a:r>
              <a:rPr lang="en-US" altLang="en-US" sz="1600" dirty="0" smtClean="0"/>
              <a:t>: Seller-friendly; eliminates breaches during  interim period from “bring-down” condition </a:t>
            </a:r>
            <a:br>
              <a:rPr lang="en-US" altLang="en-US" sz="1600" dirty="0" smtClean="0"/>
            </a:br>
            <a:r>
              <a:rPr lang="ja-JP" altLang="en-US" sz="1600" dirty="0" smtClean="0">
                <a:ea typeface="MS PGothic" panose="020B0600070205080204" pitchFamily="34" charset="-128"/>
              </a:rPr>
              <a:t>売り手に有利 </a:t>
            </a:r>
            <a:r>
              <a:rPr lang="en-US" altLang="ja-JP" sz="1600" dirty="0" smtClean="0">
                <a:ea typeface="MS PGothic" panose="020B0600070205080204" pitchFamily="34" charset="-128"/>
              </a:rPr>
              <a:t>- interim period</a:t>
            </a:r>
            <a:r>
              <a:rPr lang="ja-JP" altLang="en-US" sz="1600" dirty="0" smtClean="0">
                <a:ea typeface="MS PGothic" panose="020B0600070205080204" pitchFamily="34" charset="-128"/>
              </a:rPr>
              <a:t>における</a:t>
            </a:r>
            <a:r>
              <a:rPr lang="en-US" altLang="ja-JP" sz="1600" dirty="0" smtClean="0">
                <a:ea typeface="MS PGothic" panose="020B0600070205080204" pitchFamily="34" charset="-128"/>
              </a:rPr>
              <a:t>”bring-down”</a:t>
            </a:r>
            <a:r>
              <a:rPr lang="ja-JP" altLang="en-US" sz="1600" dirty="0" smtClean="0">
                <a:ea typeface="MS PGothic" panose="020B0600070205080204" pitchFamily="34" charset="-128"/>
              </a:rPr>
              <a:t>条項違反を排除できる</a:t>
            </a:r>
            <a:r>
              <a:rPr lang="en-US" altLang="en-US" sz="1600" dirty="0" smtClean="0"/>
              <a:t/>
            </a:r>
            <a:br>
              <a:rPr lang="en-US" altLang="en-US" sz="1600" dirty="0" smtClean="0"/>
            </a:br>
            <a:endParaRPr lang="en-US" altLang="en-US" sz="1600" dirty="0" smtClean="0"/>
          </a:p>
          <a:p>
            <a:pPr>
              <a:buFont typeface="Wingdings" panose="05000000000000000000" pitchFamily="2" charset="2"/>
              <a:buChar char="Ø"/>
            </a:pPr>
            <a:r>
              <a:rPr lang="en-US" altLang="en-US" sz="1600" b="1" dirty="0" smtClean="0"/>
              <a:t>Note 3</a:t>
            </a:r>
            <a:r>
              <a:rPr lang="en-US" altLang="en-US" sz="1600" dirty="0" smtClean="0"/>
              <a:t>: Buyer-friendly; expands rep for typical Coronavirus risks</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買い手に有利 </a:t>
            </a:r>
            <a:r>
              <a:rPr lang="en-US" altLang="ja-JP" sz="1600" dirty="0" smtClean="0">
                <a:ea typeface="MS PGothic" panose="020B0600070205080204" pitchFamily="34" charset="-128"/>
              </a:rPr>
              <a:t>- </a:t>
            </a:r>
            <a:r>
              <a:rPr lang="ja-JP" altLang="en-US" sz="1600" dirty="0" smtClean="0">
                <a:ea typeface="MS PGothic" panose="020B0600070205080204" pitchFamily="34" charset="-128"/>
              </a:rPr>
              <a:t>典型的なコロナウイルスのリスクのための表明保証を拡大</a:t>
            </a:r>
          </a:p>
          <a:p>
            <a:pPr>
              <a:buFont typeface="Wingdings" panose="05000000000000000000" pitchFamily="2" charset="2"/>
              <a:buChar char="Ø"/>
            </a:pPr>
            <a:endParaRPr lang="en-US" altLang="en-US" sz="1600" dirty="0" smtClean="0"/>
          </a:p>
        </p:txBody>
      </p:sp>
      <p:sp>
        <p:nvSpPr>
          <p:cNvPr id="11" name="Rounded Rectangle 10"/>
          <p:cNvSpPr/>
          <p:nvPr/>
        </p:nvSpPr>
        <p:spPr>
          <a:xfrm>
            <a:off x="568325" y="2022475"/>
            <a:ext cx="7307263" cy="35337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8005763" y="914400"/>
            <a:ext cx="3578225" cy="56245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22" name="Content Placeholder 7"/>
          <p:cNvSpPr txBox="1">
            <a:spLocks/>
          </p:cNvSpPr>
          <p:nvPr/>
        </p:nvSpPr>
        <p:spPr bwMode="auto">
          <a:xfrm>
            <a:off x="952500" y="2640013"/>
            <a:ext cx="68135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685800" indent="-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lnSpc>
                <a:spcPct val="120000"/>
              </a:lnSpc>
              <a:spcBef>
                <a:spcPct val="0"/>
              </a:spcBef>
              <a:spcAft>
                <a:spcPct val="0"/>
              </a:spcAft>
              <a:buClrTx/>
              <a:buSzTx/>
              <a:buFont typeface="Arial" panose="020B0604020202020204" pitchFamily="34" charset="0"/>
              <a:buNone/>
            </a:pPr>
            <a:r>
              <a:rPr lang="en-US" altLang="en-US" sz="1600" b="1" dirty="0">
                <a:solidFill>
                  <a:srgbClr val="000000"/>
                </a:solidFill>
              </a:rPr>
              <a:t>Example re Customers and Suppliers: </a:t>
            </a:r>
            <a:r>
              <a:rPr lang="en-US" altLang="en-US" sz="1600" i="1" dirty="0">
                <a:solidFill>
                  <a:srgbClr val="000000"/>
                </a:solidFill>
              </a:rPr>
              <a:t>Except as set forth in the Disclosure Schedule [</a:t>
            </a:r>
            <a:r>
              <a:rPr lang="en-US" altLang="en-US" sz="1600" i="1" dirty="0">
                <a:solidFill>
                  <a:srgbClr val="00A68E"/>
                </a:solidFill>
              </a:rPr>
              <a:t>or as has not resulted or would not reasonably be expected to result in a MAE “</a:t>
            </a:r>
            <a:r>
              <a:rPr lang="en-US" altLang="en-US" sz="1600" b="1" i="1" u="sng" dirty="0">
                <a:solidFill>
                  <a:srgbClr val="00A68E"/>
                </a:solidFill>
              </a:rPr>
              <a:t>Note 1</a:t>
            </a:r>
            <a:r>
              <a:rPr lang="en-US" altLang="en-US" sz="1600" i="1" dirty="0">
                <a:solidFill>
                  <a:srgbClr val="00A68E"/>
                </a:solidFill>
              </a:rPr>
              <a:t>”</a:t>
            </a:r>
            <a:r>
              <a:rPr lang="en-US" altLang="en-US" sz="1600" i="1" dirty="0">
                <a:solidFill>
                  <a:srgbClr val="000000"/>
                </a:solidFill>
              </a:rPr>
              <a:t>],  (a) [</a:t>
            </a:r>
            <a:r>
              <a:rPr lang="en-US" altLang="en-US" sz="1600" i="1" dirty="0">
                <a:solidFill>
                  <a:srgbClr val="00A68E"/>
                </a:solidFill>
              </a:rPr>
              <a:t>as of the date hereof “</a:t>
            </a:r>
            <a:r>
              <a:rPr lang="en-US" altLang="en-US" sz="1600" b="1" i="1" u="sng" dirty="0">
                <a:solidFill>
                  <a:srgbClr val="00A68E"/>
                </a:solidFill>
              </a:rPr>
              <a:t>Note 2</a:t>
            </a:r>
            <a:r>
              <a:rPr lang="en-US" altLang="en-US" sz="1600" i="1" dirty="0">
                <a:solidFill>
                  <a:srgbClr val="00A68E"/>
                </a:solidFill>
              </a:rPr>
              <a:t>”] (</a:t>
            </a:r>
            <a:r>
              <a:rPr lang="en-US" altLang="en-US" sz="1600" i="1" dirty="0" err="1">
                <a:solidFill>
                  <a:srgbClr val="00A68E"/>
                </a:solidFill>
              </a:rPr>
              <a:t>i</a:t>
            </a:r>
            <a:r>
              <a:rPr lang="en-US" altLang="en-US" sz="1600" i="1" dirty="0">
                <a:solidFill>
                  <a:srgbClr val="00A68E"/>
                </a:solidFill>
                <a:latin typeface="Times New Roman" panose="02020603050405020304" pitchFamily="18" charset="0"/>
              </a:rPr>
              <a:t>) </a:t>
            </a:r>
            <a:r>
              <a:rPr lang="en-US" altLang="en-US" sz="1600" i="1" dirty="0">
                <a:solidFill>
                  <a:srgbClr val="000000"/>
                </a:solidFill>
              </a:rPr>
              <a:t>none of the Major Customers or Major Suppliers has within the 12-month period prior the date of this Agreement notified the Company of the termination of its Contract with the Company </a:t>
            </a:r>
            <a:r>
              <a:rPr lang="en-US" altLang="en-US" sz="1600" i="1" dirty="0">
                <a:solidFill>
                  <a:srgbClr val="00A68E"/>
                </a:solidFill>
              </a:rPr>
              <a:t>or of any declaration of force majeure, delay or suspension of its performance under its Contract with the Company “</a:t>
            </a:r>
            <a:r>
              <a:rPr lang="en-US" altLang="en-US" sz="1600" b="1" i="1" u="sng" dirty="0">
                <a:solidFill>
                  <a:srgbClr val="00A68E"/>
                </a:solidFill>
              </a:rPr>
              <a:t>Note 3</a:t>
            </a:r>
            <a:r>
              <a:rPr lang="en-US" altLang="en-US" sz="1600" i="1" dirty="0">
                <a:solidFill>
                  <a:srgbClr val="00A68E"/>
                </a:solidFill>
              </a:rPr>
              <a:t>” </a:t>
            </a:r>
            <a:r>
              <a:rPr lang="en-US" altLang="en-US" sz="1600" i="1" dirty="0">
                <a:solidFill>
                  <a:srgbClr val="000000"/>
                </a:solidFill>
              </a:rPr>
              <a:t>or threatened to take any of such actions </a:t>
            </a:r>
            <a:endParaRPr lang="en-US" altLang="en-US" sz="1600" i="1" dirty="0">
              <a:solidFill>
                <a:srgbClr val="00A68E"/>
              </a:solidFill>
            </a:endParaRPr>
          </a:p>
        </p:txBody>
      </p:sp>
      <p:sp>
        <p:nvSpPr>
          <p:cNvPr id="34823"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CDF58CC4-076D-4351-B971-9939470A270F}" type="slidenum">
              <a:rPr lang="en-US" altLang="en-US" smtClean="0">
                <a:solidFill>
                  <a:srgbClr val="000000"/>
                </a:solidFill>
                <a:latin typeface="Arial" panose="020B0604020202020204" pitchFamily="34" charset="0"/>
              </a:rPr>
              <a:pPr fontAlgn="base">
                <a:spcBef>
                  <a:spcPct val="0"/>
                </a:spcBef>
                <a:spcAft>
                  <a:spcPct val="0"/>
                </a:spcAft>
              </a:pPr>
              <a:t>11</a:t>
            </a:fld>
            <a:endParaRPr lang="en-US" altLang="en-US" smtClean="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REPRESENTATIONS AND WARRANTIES (4 OF 5)</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表明保証（４／５）</a:t>
            </a:r>
            <a:endParaRPr lang="en-US" altLang="en-US" sz="2900" cap="none" dirty="0" smtClean="0"/>
          </a:p>
        </p:txBody>
      </p:sp>
      <p:sp>
        <p:nvSpPr>
          <p:cNvPr id="35843" name="Content Placeholder 7"/>
          <p:cNvSpPr>
            <a:spLocks noGrp="1"/>
          </p:cNvSpPr>
          <p:nvPr>
            <p:ph idx="1"/>
          </p:nvPr>
        </p:nvSpPr>
        <p:spPr bwMode="auto">
          <a:xfrm>
            <a:off x="8293100" y="1803400"/>
            <a:ext cx="3051175" cy="4122738"/>
          </a:xfrm>
        </p:spPr>
        <p:txBody>
          <a:bodyPr wrap="square" numCol="1" anchor="ctr" anchorCtr="0" compatLnSpc="1">
            <a:prstTxWarp prst="textNoShape">
              <a:avLst/>
            </a:prstTxWarp>
          </a:bodyPr>
          <a:lstStyle/>
          <a:p>
            <a:pPr>
              <a:buFont typeface="Wingdings" panose="05000000000000000000" pitchFamily="2" charset="2"/>
              <a:buChar char="Ø"/>
            </a:pPr>
            <a:r>
              <a:rPr lang="en-US" altLang="en-US" sz="1600" b="1" smtClean="0"/>
              <a:t>Note 4</a:t>
            </a:r>
            <a:r>
              <a:rPr lang="en-US" altLang="en-US" sz="1600" smtClean="0"/>
              <a:t>: Buyer friendly: expands rep for other Coronavirus risks</a:t>
            </a:r>
            <a:r>
              <a:rPr lang="ja-JP" altLang="en-US" sz="1600" smtClean="0">
                <a:ea typeface="MS PGothic" panose="020B0600070205080204" pitchFamily="34" charset="-128"/>
              </a:rPr>
              <a:t>　</a:t>
            </a:r>
            <a:r>
              <a:rPr lang="en-US" altLang="ja-JP" sz="1600" smtClean="0">
                <a:ea typeface="MS PGothic" panose="020B0600070205080204" pitchFamily="34" charset="-128"/>
              </a:rPr>
              <a:t/>
            </a:r>
            <a:br>
              <a:rPr lang="en-US" altLang="ja-JP" sz="1600" smtClean="0">
                <a:ea typeface="MS PGothic" panose="020B0600070205080204" pitchFamily="34" charset="-128"/>
              </a:rPr>
            </a:br>
            <a:r>
              <a:rPr lang="ja-JP" altLang="en-US" sz="1600" smtClean="0">
                <a:ea typeface="MS PGothic" panose="020B0600070205080204" pitchFamily="34" charset="-128"/>
              </a:rPr>
              <a:t>買い手に有利 </a:t>
            </a:r>
            <a:r>
              <a:rPr lang="en-US" altLang="ja-JP" sz="1600" smtClean="0">
                <a:ea typeface="MS PGothic" panose="020B0600070205080204" pitchFamily="34" charset="-128"/>
              </a:rPr>
              <a:t>- </a:t>
            </a:r>
            <a:r>
              <a:rPr lang="ja-JP" altLang="en-US" sz="1600" smtClean="0">
                <a:ea typeface="MS PGothic" panose="020B0600070205080204" pitchFamily="34" charset="-128"/>
              </a:rPr>
              <a:t>他のコロナウイルスのリスクのための表明保証を拡大</a:t>
            </a:r>
            <a:r>
              <a:rPr lang="en-US" altLang="en-US" sz="1600" smtClean="0"/>
              <a:t/>
            </a:r>
            <a:br>
              <a:rPr lang="en-US" altLang="en-US" sz="1600" smtClean="0"/>
            </a:br>
            <a:endParaRPr lang="en-US" altLang="en-US" sz="1600" smtClean="0"/>
          </a:p>
          <a:p>
            <a:pPr>
              <a:buFont typeface="Wingdings" panose="05000000000000000000" pitchFamily="2" charset="2"/>
              <a:buChar char="Ø"/>
            </a:pPr>
            <a:r>
              <a:rPr lang="en-US" altLang="en-US" sz="1600" b="1" smtClean="0"/>
              <a:t>Note 5</a:t>
            </a:r>
            <a:r>
              <a:rPr lang="en-US" altLang="en-US" sz="1600" smtClean="0"/>
              <a:t>: Buyer-friendly; “back-door” closing condition of performance metrics covering interim period</a:t>
            </a:r>
            <a:r>
              <a:rPr lang="en-US" altLang="ja-JP" sz="1600" smtClean="0">
                <a:ea typeface="MS PGothic" panose="020B0600070205080204" pitchFamily="34" charset="-128"/>
              </a:rPr>
              <a:t>: </a:t>
            </a:r>
            <a:br>
              <a:rPr lang="en-US" altLang="ja-JP" sz="1600" smtClean="0">
                <a:ea typeface="MS PGothic" panose="020B0600070205080204" pitchFamily="34" charset="-128"/>
              </a:rPr>
            </a:br>
            <a:r>
              <a:rPr lang="ja-JP" altLang="en-US" sz="1600" smtClean="0">
                <a:ea typeface="MS PGothic" panose="020B0600070205080204" pitchFamily="34" charset="-128"/>
              </a:rPr>
              <a:t>買い手に有利 </a:t>
            </a:r>
            <a:r>
              <a:rPr lang="en-US" altLang="ja-JP" sz="1600" smtClean="0">
                <a:ea typeface="MS PGothic" panose="020B0600070205080204" pitchFamily="34" charset="-128"/>
              </a:rPr>
              <a:t>- interim period</a:t>
            </a:r>
            <a:r>
              <a:rPr lang="ja-JP" altLang="en-US" sz="1600" smtClean="0">
                <a:ea typeface="MS PGothic" panose="020B0600070205080204" pitchFamily="34" charset="-128"/>
              </a:rPr>
              <a:t>を含んだ業績指標による「バックドア」クロージング条件</a:t>
            </a:r>
            <a:endParaRPr lang="en-US" altLang="en-US" sz="1600" smtClean="0"/>
          </a:p>
        </p:txBody>
      </p:sp>
      <p:sp>
        <p:nvSpPr>
          <p:cNvPr id="11" name="Rounded Rectangle 10"/>
          <p:cNvSpPr/>
          <p:nvPr/>
        </p:nvSpPr>
        <p:spPr>
          <a:xfrm>
            <a:off x="568325" y="2187575"/>
            <a:ext cx="7307263" cy="33829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8005763" y="1674813"/>
            <a:ext cx="3578225" cy="43799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46" name="Content Placeholder 7"/>
          <p:cNvSpPr txBox="1">
            <a:spLocks/>
          </p:cNvSpPr>
          <p:nvPr/>
        </p:nvSpPr>
        <p:spPr bwMode="auto">
          <a:xfrm>
            <a:off x="952500" y="2792413"/>
            <a:ext cx="68135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685800" indent="-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lnSpc>
                <a:spcPct val="120000"/>
              </a:lnSpc>
              <a:spcBef>
                <a:spcPct val="0"/>
              </a:spcBef>
              <a:spcAft>
                <a:spcPct val="0"/>
              </a:spcAft>
              <a:buClrTx/>
              <a:buSzTx/>
              <a:buFont typeface="Arial" panose="020B0604020202020204" pitchFamily="34" charset="0"/>
              <a:buNone/>
            </a:pPr>
            <a:r>
              <a:rPr lang="en-US" altLang="en-US" sz="1600" b="1" dirty="0">
                <a:solidFill>
                  <a:srgbClr val="000000"/>
                </a:solidFill>
              </a:rPr>
              <a:t>Example re Customers and Suppliers (</a:t>
            </a:r>
            <a:r>
              <a:rPr lang="en-US" altLang="en-US" sz="1600" b="1" dirty="0" err="1">
                <a:solidFill>
                  <a:srgbClr val="000000"/>
                </a:solidFill>
              </a:rPr>
              <a:t>con’t</a:t>
            </a:r>
            <a:r>
              <a:rPr lang="en-US" altLang="en-US" sz="1600" b="1" dirty="0">
                <a:solidFill>
                  <a:srgbClr val="000000"/>
                </a:solidFill>
              </a:rPr>
              <a:t>): </a:t>
            </a:r>
            <a:r>
              <a:rPr lang="en-US" altLang="en-US" sz="1600" i="1" dirty="0">
                <a:solidFill>
                  <a:srgbClr val="000000"/>
                </a:solidFill>
              </a:rPr>
              <a:t>and (ii) to the Knowledge of the Company, no Major Customer or Major Supplier </a:t>
            </a:r>
            <a:r>
              <a:rPr lang="en-US" altLang="en-US" sz="1600" i="1" dirty="0">
                <a:solidFill>
                  <a:srgbClr val="00A68E"/>
                </a:solidFill>
              </a:rPr>
              <a:t> is experiencing any material restrictions on its ability to perform under its Contract with the Company pursuant to the terms thereof as a result of Coronavirus “</a:t>
            </a:r>
            <a:r>
              <a:rPr lang="en-US" altLang="en-US" sz="1600" b="1" i="1" u="sng" dirty="0">
                <a:solidFill>
                  <a:srgbClr val="00A68E"/>
                </a:solidFill>
              </a:rPr>
              <a:t>Note 4</a:t>
            </a:r>
            <a:r>
              <a:rPr lang="en-US" altLang="en-US" sz="1600" i="1" dirty="0">
                <a:solidFill>
                  <a:srgbClr val="00A68E"/>
                </a:solidFill>
              </a:rPr>
              <a:t>” and (b) no Material Customer or Material Supplier has reduced its purchases or supplies from or to the Company by more than [●]% over [comparison period] “</a:t>
            </a:r>
            <a:r>
              <a:rPr lang="en-US" altLang="en-US" sz="1600" b="1" i="1" u="sng" dirty="0">
                <a:solidFill>
                  <a:srgbClr val="00A68E"/>
                </a:solidFill>
              </a:rPr>
              <a:t>Note 5</a:t>
            </a:r>
            <a:r>
              <a:rPr lang="en-US" altLang="en-US" sz="1600" i="1" dirty="0">
                <a:solidFill>
                  <a:srgbClr val="00A68E"/>
                </a:solidFill>
              </a:rPr>
              <a:t>”; (c)  [no breach etc.]</a:t>
            </a:r>
          </a:p>
        </p:txBody>
      </p:sp>
      <p:sp>
        <p:nvSpPr>
          <p:cNvPr id="35847"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FCF2B611-B07F-4E07-904E-971463C61B3C}" type="slidenum">
              <a:rPr lang="en-US" altLang="en-US" smtClean="0">
                <a:solidFill>
                  <a:srgbClr val="000000"/>
                </a:solidFill>
                <a:latin typeface="Arial" panose="020B0604020202020204" pitchFamily="34" charset="0"/>
              </a:rPr>
              <a:pPr fontAlgn="base">
                <a:spcBef>
                  <a:spcPct val="0"/>
                </a:spcBef>
                <a:spcAft>
                  <a:spcPct val="0"/>
                </a:spcAft>
              </a:pPr>
              <a:t>12</a:t>
            </a:fld>
            <a:endParaRPr lang="en-US" altLang="en-US" smtClean="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REPRESENTATIONS AND WARRANTIES (5 OF 5)</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表明保証（５／５）</a:t>
            </a:r>
            <a:endParaRPr lang="en-US" altLang="en-US" sz="2900" cap="none" dirty="0" smtClean="0"/>
          </a:p>
        </p:txBody>
      </p:sp>
      <p:sp>
        <p:nvSpPr>
          <p:cNvPr id="36867" name="Content Placeholder 7"/>
          <p:cNvSpPr>
            <a:spLocks noGrp="1"/>
          </p:cNvSpPr>
          <p:nvPr>
            <p:ph idx="1"/>
          </p:nvPr>
        </p:nvSpPr>
        <p:spPr bwMode="auto">
          <a:xfrm>
            <a:off x="8269288" y="2168525"/>
            <a:ext cx="3051175" cy="4122738"/>
          </a:xfrm>
        </p:spPr>
        <p:txBody>
          <a:bodyPr wrap="square" numCol="1" anchor="ctr" anchorCtr="0" compatLnSpc="1">
            <a:prstTxWarp prst="textNoShape">
              <a:avLst/>
            </a:prstTxWarp>
          </a:bodyPr>
          <a:lstStyle/>
          <a:p>
            <a:pPr>
              <a:buFont typeface="Wingdings" panose="05000000000000000000" pitchFamily="2" charset="2"/>
              <a:buChar char="Ø"/>
            </a:pPr>
            <a:r>
              <a:rPr lang="en-US" altLang="en-US" sz="1600" b="1" smtClean="0"/>
              <a:t>Note 6</a:t>
            </a:r>
            <a:r>
              <a:rPr lang="en-US" altLang="en-US" sz="1600" smtClean="0"/>
              <a:t>: Very Seller-friendly: eliminates need for any Coronavirus disclosures</a:t>
            </a:r>
            <a:br>
              <a:rPr lang="en-US" altLang="en-US" sz="1600" smtClean="0"/>
            </a:br>
            <a:r>
              <a:rPr lang="ja-JP" altLang="en-US" sz="1600" smtClean="0">
                <a:ea typeface="MS PGothic" panose="020B0600070205080204" pitchFamily="34" charset="-128"/>
              </a:rPr>
              <a:t>非常に売り手有利 </a:t>
            </a:r>
            <a:r>
              <a:rPr lang="en-US" altLang="ja-JP" sz="1600" smtClean="0">
                <a:ea typeface="MS PGothic" panose="020B0600070205080204" pitchFamily="34" charset="-128"/>
              </a:rPr>
              <a:t>- </a:t>
            </a:r>
            <a:r>
              <a:rPr lang="ja-JP" altLang="en-US" sz="1600" smtClean="0">
                <a:ea typeface="MS PGothic" panose="020B0600070205080204" pitchFamily="34" charset="-128"/>
              </a:rPr>
              <a:t>コロナウイルスの開示の必要性が一切なくなる</a:t>
            </a:r>
          </a:p>
          <a:p>
            <a:pPr>
              <a:buFont typeface="Wingdings" panose="05000000000000000000" pitchFamily="2" charset="2"/>
              <a:buChar char="Ø"/>
            </a:pPr>
            <a:endParaRPr lang="en-US" altLang="en-US" sz="1600" smtClean="0"/>
          </a:p>
          <a:p>
            <a:pPr>
              <a:buFont typeface="Wingdings" panose="05000000000000000000" pitchFamily="2" charset="2"/>
              <a:buChar char="Ø"/>
            </a:pPr>
            <a:endParaRPr lang="en-US" altLang="en-US" sz="1600" smtClean="0"/>
          </a:p>
        </p:txBody>
      </p:sp>
      <p:sp>
        <p:nvSpPr>
          <p:cNvPr id="11" name="Rounded Rectangle 10"/>
          <p:cNvSpPr/>
          <p:nvPr/>
        </p:nvSpPr>
        <p:spPr>
          <a:xfrm>
            <a:off x="568325" y="2159000"/>
            <a:ext cx="7307263" cy="34877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8005763" y="2649538"/>
            <a:ext cx="3578225" cy="239395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0" name="Content Placeholder 7"/>
          <p:cNvSpPr txBox="1">
            <a:spLocks/>
          </p:cNvSpPr>
          <p:nvPr/>
        </p:nvSpPr>
        <p:spPr bwMode="auto">
          <a:xfrm>
            <a:off x="952500" y="3175000"/>
            <a:ext cx="68135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685800" indent="-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lnSpc>
                <a:spcPct val="120000"/>
              </a:lnSpc>
              <a:buClr>
                <a:srgbClr val="00A68E"/>
              </a:buClr>
              <a:buFont typeface="Arial" panose="020B0604020202020204" pitchFamily="34" charset="0"/>
              <a:buNone/>
            </a:pPr>
            <a:r>
              <a:rPr lang="en-US" altLang="en-US" sz="2000" b="1" dirty="0">
                <a:solidFill>
                  <a:srgbClr val="000000"/>
                </a:solidFill>
              </a:rPr>
              <a:t>Example re Absence of Changes</a:t>
            </a:r>
            <a:r>
              <a:rPr lang="en-US" altLang="en-US" sz="2000" dirty="0">
                <a:solidFill>
                  <a:srgbClr val="000000"/>
                </a:solidFill>
              </a:rPr>
              <a:t>: </a:t>
            </a:r>
            <a:r>
              <a:rPr lang="en-US" altLang="en-US" sz="2000" dirty="0">
                <a:solidFill>
                  <a:srgbClr val="00A68E"/>
                </a:solidFill>
              </a:rPr>
              <a:t>Except as disclosed in Schedule •  or as a result of the effects of health epidemics, including the recent outbreak of the novel strain of coronavirus (COVID-19),..</a:t>
            </a:r>
            <a:r>
              <a:rPr lang="en-US" altLang="en-US" sz="2000" dirty="0">
                <a:solidFill>
                  <a:srgbClr val="000000"/>
                </a:solidFill>
              </a:rPr>
              <a:t> </a:t>
            </a:r>
            <a:r>
              <a:rPr lang="en-US" altLang="en-US" sz="2000" dirty="0">
                <a:solidFill>
                  <a:schemeClr val="accent1"/>
                </a:solidFill>
              </a:rPr>
              <a:t>“</a:t>
            </a:r>
            <a:r>
              <a:rPr lang="en-US" altLang="en-US" sz="2000" b="1" i="1" u="sng" dirty="0">
                <a:solidFill>
                  <a:schemeClr val="accent1"/>
                </a:solidFill>
              </a:rPr>
              <a:t>Note 6</a:t>
            </a:r>
            <a:r>
              <a:rPr lang="en-US" altLang="en-US" sz="2000" dirty="0">
                <a:solidFill>
                  <a:schemeClr val="accent1"/>
                </a:solidFill>
              </a:rPr>
              <a:t>” </a:t>
            </a:r>
          </a:p>
        </p:txBody>
      </p:sp>
      <p:sp>
        <p:nvSpPr>
          <p:cNvPr id="36871"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3B3A9BA1-70FA-473F-AAC4-B5DDBF23584C}" type="slidenum">
              <a:rPr lang="en-US" altLang="en-US" smtClean="0">
                <a:solidFill>
                  <a:srgbClr val="000000"/>
                </a:solidFill>
                <a:latin typeface="Arial" panose="020B0604020202020204" pitchFamily="34" charset="0"/>
              </a:rPr>
              <a:pPr fontAlgn="base">
                <a:spcBef>
                  <a:spcPct val="0"/>
                </a:spcBef>
                <a:spcAft>
                  <a:spcPct val="0"/>
                </a:spcAft>
              </a:pPr>
              <a:t>13</a:t>
            </a:fld>
            <a:endParaRPr lang="en-US" altLang="en-US" smtClean="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THE PERIOD BETWEEN SIGNING AND CLOSING (1 OF 4)</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契約からクロージングまでの期間（１／４）</a:t>
            </a:r>
            <a:endParaRPr lang="en-US" altLang="en-US" sz="2900" cap="none" dirty="0" smtClean="0"/>
          </a:p>
        </p:txBody>
      </p:sp>
      <p:sp>
        <p:nvSpPr>
          <p:cNvPr id="37891" name="Content Placeholder 2"/>
          <p:cNvSpPr>
            <a:spLocks noGrp="1"/>
          </p:cNvSpPr>
          <p:nvPr>
            <p:ph idx="1"/>
          </p:nvPr>
        </p:nvSpPr>
        <p:spPr bwMode="auto">
          <a:xfrm>
            <a:off x="685800" y="1643063"/>
            <a:ext cx="10780713" cy="2157412"/>
          </a:xfrm>
        </p:spPr>
        <p:txBody>
          <a:bodyPr wrap="square" numCol="1" anchor="t" anchorCtr="0" compatLnSpc="1">
            <a:prstTxWarp prst="textNoShape">
              <a:avLst/>
            </a:prstTxWarp>
          </a:bodyPr>
          <a:lstStyle/>
          <a:p>
            <a:r>
              <a:rPr lang="en-US" altLang="en-US" sz="1600" smtClean="0"/>
              <a:t>Trend in mid-market deals is towards simultaneous sign/close or short interim period</a:t>
            </a:r>
            <a:r>
              <a:rPr lang="ja-JP" altLang="en-US" sz="1600" smtClean="0">
                <a:ea typeface="MS PGothic" panose="020B0600070205080204" pitchFamily="34" charset="-128"/>
              </a:rPr>
              <a:t>　中規模案件は、契約とクロージングを同時に行うか、又はクロージングまでの期間を短くする傾向にある</a:t>
            </a:r>
            <a:endParaRPr lang="en-US" altLang="en-US" sz="1600" smtClean="0"/>
          </a:p>
          <a:p>
            <a:r>
              <a:rPr lang="en-US" altLang="en-US" sz="1600" smtClean="0"/>
              <a:t>In upper mid-market or multi-jurisdictional deals negotiation of interim covenants is becoming more critical in light of impact of Coronavirus</a:t>
            </a:r>
            <a:r>
              <a:rPr lang="ja-JP" altLang="en-US" sz="1600" smtClean="0">
                <a:ea typeface="MS PGothic" panose="020B0600070205080204" pitchFamily="34" charset="-128"/>
              </a:rPr>
              <a:t>　より大きな中規模又は多国籍の案件では、コロナウイルスの影響を考慮して、暫定的な条項の交渉がより重要になってきている</a:t>
            </a:r>
            <a:endParaRPr lang="en-US" altLang="en-US" sz="1600" smtClean="0"/>
          </a:p>
          <a:p>
            <a:r>
              <a:rPr lang="en-US" altLang="en-US" sz="1600" smtClean="0"/>
              <a:t>Beware of gun jumping rules (competition / antitrust) in structuring framework or consent requirements in connection with Coronavirus Measures (e.g., pricing, capacity, bidding)</a:t>
            </a:r>
            <a:r>
              <a:rPr lang="ja-JP" altLang="en-US" sz="1600" smtClean="0">
                <a:ea typeface="MS PGothic" panose="020B0600070205080204" pitchFamily="34" charset="-128"/>
              </a:rPr>
              <a:t> コロナウイルス対策に関連した同意要件（例：価格設定、キャパシティ、入札）または枠組みの構造化におけるガンジャンピングルール（競争法・独占禁止法）に注意</a:t>
            </a:r>
            <a:endParaRPr lang="en-US" altLang="en-US" sz="1600" smtClean="0"/>
          </a:p>
        </p:txBody>
      </p:sp>
      <p:sp>
        <p:nvSpPr>
          <p:cNvPr id="37892" name="Slide Number Placeholder 7"/>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9E5D9FAD-1B87-4625-83C8-AA93ECC68BF3}" type="slidenum">
              <a:rPr lang="en-US" altLang="en-US" smtClean="0">
                <a:solidFill>
                  <a:srgbClr val="000000"/>
                </a:solidFill>
                <a:latin typeface="Arial" panose="020B0604020202020204" pitchFamily="34" charset="0"/>
              </a:rPr>
              <a:pPr fontAlgn="base">
                <a:spcBef>
                  <a:spcPct val="0"/>
                </a:spcBef>
                <a:spcAft>
                  <a:spcPct val="0"/>
                </a:spcAft>
              </a:pPr>
              <a:t>14</a:t>
            </a:fld>
            <a:endParaRPr lang="en-US" altLang="en-US" smtClean="0">
              <a:solidFill>
                <a:srgbClr val="000000"/>
              </a:solidFill>
              <a:latin typeface="Arial" panose="020B0604020202020204" pitchFamily="34" charset="0"/>
            </a:endParaRPr>
          </a:p>
        </p:txBody>
      </p:sp>
      <p:sp>
        <p:nvSpPr>
          <p:cNvPr id="5" name="Rectangle 4"/>
          <p:cNvSpPr/>
          <p:nvPr/>
        </p:nvSpPr>
        <p:spPr>
          <a:xfrm>
            <a:off x="6253163" y="3714750"/>
            <a:ext cx="5595937" cy="2576513"/>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65125" y="3714750"/>
            <a:ext cx="5767388" cy="2576513"/>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Content Placeholder 7"/>
          <p:cNvSpPr txBox="1">
            <a:spLocks/>
          </p:cNvSpPr>
          <p:nvPr/>
        </p:nvSpPr>
        <p:spPr bwMode="auto">
          <a:xfrm>
            <a:off x="504825" y="3800475"/>
            <a:ext cx="550227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a:buFont typeface="Arial" panose="020B0604020202020204" pitchFamily="34" charset="0"/>
              <a:buNone/>
            </a:pPr>
            <a:r>
              <a:rPr lang="en-US" altLang="en-US" sz="1600" b="1" dirty="0">
                <a:solidFill>
                  <a:srgbClr val="000000"/>
                </a:solidFill>
              </a:rPr>
              <a:t>                      </a:t>
            </a:r>
            <a:r>
              <a:rPr lang="en-US" altLang="en-US" sz="2000" b="1" dirty="0">
                <a:solidFill>
                  <a:srgbClr val="134566"/>
                </a:solidFill>
              </a:rPr>
              <a:t>U.S. Practice</a:t>
            </a:r>
            <a:r>
              <a:rPr lang="ja-JP" altLang="en-US" sz="2000" b="1" dirty="0">
                <a:solidFill>
                  <a:srgbClr val="134566"/>
                </a:solidFill>
                <a:ea typeface="MS PGothic" panose="020B0600070205080204" pitchFamily="34" charset="-128"/>
              </a:rPr>
              <a:t>　米国の実務</a:t>
            </a:r>
            <a:r>
              <a:rPr lang="en-US" altLang="en-US" sz="2000" b="1" dirty="0">
                <a:solidFill>
                  <a:srgbClr val="007D6A"/>
                </a:solidFill>
              </a:rPr>
              <a:t/>
            </a:r>
            <a:br>
              <a:rPr lang="en-US" altLang="en-US" sz="2000" b="1" dirty="0">
                <a:solidFill>
                  <a:srgbClr val="007D6A"/>
                </a:solidFill>
              </a:rPr>
            </a:br>
            <a:r>
              <a:rPr lang="en-US" altLang="en-US" sz="1800" dirty="0"/>
              <a:t>U.S. practice re interim business operation covenants: Closing condition (to be performed “in all material respects”) and, to lesser extent, indemnification trigger (although buyers may increasingly revisit the latter)</a:t>
            </a:r>
            <a:br>
              <a:rPr lang="en-US" altLang="en-US" sz="1800" dirty="0"/>
            </a:br>
            <a:r>
              <a:rPr lang="ja-JP" altLang="en-US" sz="1600" dirty="0">
                <a:ea typeface="MS PGothic" panose="020B0600070205080204" pitchFamily="34" charset="-128"/>
              </a:rPr>
              <a:t>米国の実務における、クロージングまでの事業運営の条項：クロージング条件（「すべての重要な点において」実行されること）と、それに比べて頻度は少ないが、補償のトリガー（しかし、買い手が後者を見直すケースが増えるかもしれない）</a:t>
            </a:r>
            <a:endParaRPr lang="en-US" altLang="en-US" sz="1600" dirty="0"/>
          </a:p>
          <a:p>
            <a:pPr eaLnBrk="1" hangingPunct="1">
              <a:spcAft>
                <a:spcPts val="1200"/>
              </a:spcAft>
              <a:buClr>
                <a:srgbClr val="00A68E"/>
              </a:buClr>
            </a:pPr>
            <a:endParaRPr lang="en-US" altLang="en-US" sz="1800" dirty="0">
              <a:solidFill>
                <a:srgbClr val="000000"/>
              </a:solidFill>
            </a:endParaRPr>
          </a:p>
          <a:p>
            <a:pPr lvl="1" eaLnBrk="1" hangingPunct="1">
              <a:spcAft>
                <a:spcPts val="1200"/>
              </a:spcAft>
              <a:buClr>
                <a:srgbClr val="00A68E"/>
              </a:buClr>
              <a:buFont typeface="Arial" panose="020B0604020202020204" pitchFamily="34" charset="0"/>
              <a:buNone/>
            </a:pPr>
            <a:r>
              <a:rPr lang="en-US" altLang="en-US" sz="1400" dirty="0">
                <a:solidFill>
                  <a:srgbClr val="000000"/>
                </a:solidFill>
              </a:rPr>
              <a:t/>
            </a:r>
            <a:br>
              <a:rPr lang="en-US" altLang="en-US" sz="1400" dirty="0">
                <a:solidFill>
                  <a:srgbClr val="000000"/>
                </a:solidFill>
              </a:rPr>
            </a:br>
            <a:endParaRPr lang="en-US" altLang="en-US" sz="1800" dirty="0"/>
          </a:p>
        </p:txBody>
      </p:sp>
      <p:sp>
        <p:nvSpPr>
          <p:cNvPr id="37896" name="Content Placeholder 7"/>
          <p:cNvSpPr txBox="1">
            <a:spLocks/>
          </p:cNvSpPr>
          <p:nvPr/>
        </p:nvSpPr>
        <p:spPr bwMode="auto">
          <a:xfrm>
            <a:off x="6453188" y="3800475"/>
            <a:ext cx="522922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a:buFont typeface="Arial" panose="020B0604020202020204" pitchFamily="34" charset="0"/>
              <a:buNone/>
            </a:pPr>
            <a:r>
              <a:rPr lang="en-US" altLang="en-US" sz="2000" b="1" dirty="0">
                <a:solidFill>
                  <a:srgbClr val="134566"/>
                </a:solidFill>
              </a:rPr>
              <a:t>             </a:t>
            </a:r>
            <a:r>
              <a:rPr lang="en-US" altLang="en-US" sz="2000" b="1" dirty="0">
                <a:solidFill>
                  <a:srgbClr val="C00000"/>
                </a:solidFill>
              </a:rPr>
              <a:t>European Practice </a:t>
            </a:r>
            <a:r>
              <a:rPr lang="ja-JP" altLang="en-US" sz="2000" b="1" dirty="0">
                <a:solidFill>
                  <a:srgbClr val="C00000"/>
                </a:solidFill>
                <a:ea typeface="MS PGothic" panose="020B0600070205080204" pitchFamily="34" charset="-128"/>
              </a:rPr>
              <a:t>欧州の実務</a:t>
            </a:r>
            <a:r>
              <a:rPr lang="en-US" altLang="en-US" sz="1800" b="1" dirty="0">
                <a:solidFill>
                  <a:srgbClr val="134566"/>
                </a:solidFill>
              </a:rPr>
              <a:t/>
            </a:r>
            <a:br>
              <a:rPr lang="en-US" altLang="en-US" sz="1800" b="1" dirty="0">
                <a:solidFill>
                  <a:srgbClr val="134566"/>
                </a:solidFill>
              </a:rPr>
            </a:br>
            <a:r>
              <a:rPr lang="en-US" altLang="en-US" sz="1800" dirty="0"/>
              <a:t>In European practice performance of interim business operation covenants typically not a closing condition but would give rise to a damages claim for breach (although buyers may increasingly revisit the former)</a:t>
            </a:r>
            <a:r>
              <a:rPr lang="ja-JP" altLang="en-US" sz="1800" dirty="0">
                <a:ea typeface="MS PGothic" panose="020B0600070205080204" pitchFamily="34" charset="-128"/>
              </a:rPr>
              <a:t> </a:t>
            </a:r>
            <a:r>
              <a:rPr lang="en-US" altLang="ja-JP" sz="1800" dirty="0">
                <a:ea typeface="MS PGothic" panose="020B0600070205080204" pitchFamily="34" charset="-128"/>
              </a:rPr>
              <a:t/>
            </a:r>
            <a:br>
              <a:rPr lang="en-US" altLang="ja-JP" sz="1800" dirty="0">
                <a:ea typeface="MS PGothic" panose="020B0600070205080204" pitchFamily="34" charset="-128"/>
              </a:rPr>
            </a:br>
            <a:r>
              <a:rPr lang="ja-JP" altLang="en-US" sz="1600" dirty="0">
                <a:ea typeface="MS PGothic" panose="020B0600070205080204" pitchFamily="34" charset="-128"/>
              </a:rPr>
              <a:t>欧州の実務では、クロージングまでの事業運営条項の実行は典型的にはクロージング条件ではないが、違反に基づく損害賠償請求権を生む（しかし、買い手が前者を見直すことが増えるかもしれない）</a:t>
            </a:r>
            <a:endParaRPr lang="en-US" altLang="en-US" sz="1600" dirty="0"/>
          </a:p>
          <a:p>
            <a:pPr>
              <a:buFont typeface="Arial" panose="020B0604020202020204" pitchFamily="34" charset="0"/>
              <a:buNone/>
            </a:pPr>
            <a:endParaRPr lang="en-US" altLang="en-US" sz="1800" dirty="0"/>
          </a:p>
          <a:p>
            <a:pPr eaLnBrk="1" hangingPunct="1">
              <a:spcAft>
                <a:spcPts val="1200"/>
              </a:spcAft>
              <a:buClr>
                <a:srgbClr val="00A68E"/>
              </a:buClr>
              <a:buFont typeface="Arial" panose="020B0604020202020204" pitchFamily="34" charset="0"/>
              <a:buNone/>
            </a:pPr>
            <a:endParaRPr lang="en-US" altLang="en-US" sz="1800" dirty="0">
              <a:solidFill>
                <a:srgbClr val="000000"/>
              </a:solidFill>
            </a:endParaRPr>
          </a:p>
          <a:p>
            <a:pPr lvl="1" eaLnBrk="1" hangingPunct="1">
              <a:spcAft>
                <a:spcPts val="1200"/>
              </a:spcAft>
              <a:buClr>
                <a:srgbClr val="00A68E"/>
              </a:buClr>
              <a:buFont typeface="Arial" panose="020B0604020202020204" pitchFamily="34" charset="0"/>
              <a:buNone/>
            </a:pPr>
            <a:r>
              <a:rPr lang="en-US" altLang="en-US" sz="1400" dirty="0">
                <a:solidFill>
                  <a:srgbClr val="000000"/>
                </a:solidFill>
              </a:rPr>
              <a:t/>
            </a:r>
            <a:br>
              <a:rPr lang="en-US" altLang="en-US" sz="1400" dirty="0">
                <a:solidFill>
                  <a:srgbClr val="000000"/>
                </a:solidFill>
              </a:rPr>
            </a:br>
            <a:endParaRPr lang="en-US"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THE PERIOD BETWEEN SIGNING AND CLOSING (2 OF 4)</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契約からクロージングまでの期間（２／４）</a:t>
            </a:r>
            <a:endParaRPr lang="en-US" altLang="en-US" sz="2900" cap="none" dirty="0" smtClean="0"/>
          </a:p>
        </p:txBody>
      </p:sp>
      <p:sp>
        <p:nvSpPr>
          <p:cNvPr id="38915" name="Content Placeholder 7"/>
          <p:cNvSpPr>
            <a:spLocks noGrp="1"/>
          </p:cNvSpPr>
          <p:nvPr>
            <p:ph idx="1"/>
          </p:nvPr>
        </p:nvSpPr>
        <p:spPr bwMode="auto">
          <a:xfrm>
            <a:off x="7715794" y="1889125"/>
            <a:ext cx="4239669" cy="4921250"/>
          </a:xfrm>
        </p:spPr>
        <p:txBody>
          <a:bodyPr wrap="square" numCol="1" anchor="ctr" anchorCtr="0" compatLnSpc="1">
            <a:prstTxWarp prst="textNoShape">
              <a:avLst/>
            </a:prstTxWarp>
          </a:bodyPr>
          <a:lstStyle/>
          <a:p>
            <a:pPr>
              <a:buFont typeface="Wingdings" panose="05000000000000000000" pitchFamily="2" charset="2"/>
              <a:buChar char="Ø"/>
            </a:pPr>
            <a:r>
              <a:rPr lang="en-US" altLang="en-US" sz="1600" b="1" dirty="0" smtClean="0"/>
              <a:t>Note 1</a:t>
            </a:r>
            <a:r>
              <a:rPr lang="en-US" altLang="en-US" sz="1600" dirty="0" smtClean="0"/>
              <a:t>: Gives wide latitude to Company in respect of mandatory Coronavirus measures</a:t>
            </a:r>
            <a:r>
              <a:rPr lang="ja-JP" altLang="en-US" sz="1600" dirty="0" smtClean="0">
                <a:ea typeface="MS PGothic" panose="020B0600070205080204" pitchFamily="34" charset="-128"/>
              </a:rPr>
              <a:t> </a:t>
            </a:r>
            <a:r>
              <a:rPr lang="en-US" altLang="ja-JP" sz="1600" dirty="0">
                <a:ea typeface="MS PGothic" panose="020B0600070205080204" pitchFamily="34" charset="-128"/>
              </a:rPr>
              <a:t> </a:t>
            </a:r>
            <a:r>
              <a:rPr lang="en-US" altLang="ja-JP" sz="1600" dirty="0" smtClean="0">
                <a:ea typeface="MS PGothic" panose="020B0600070205080204" pitchFamily="34" charset="-128"/>
              </a:rPr>
              <a:t>  </a:t>
            </a:r>
            <a:r>
              <a:rPr lang="ja-JP" altLang="en-US" sz="1600" dirty="0" smtClean="0">
                <a:ea typeface="MS PGothic" panose="020B0600070205080204" pitchFamily="34" charset="-128"/>
              </a:rPr>
              <a:t>義務的なコロナウイルス対策に関して、会社に広い裁量を与える</a:t>
            </a:r>
            <a:endParaRPr lang="en-US" altLang="en-US" sz="1600" dirty="0" smtClean="0"/>
          </a:p>
          <a:p>
            <a:pPr>
              <a:buFont typeface="Wingdings" panose="05000000000000000000" pitchFamily="2" charset="2"/>
              <a:buChar char="Ø"/>
            </a:pPr>
            <a:r>
              <a:rPr lang="en-US" altLang="en-US" sz="1600" b="1" dirty="0" smtClean="0"/>
              <a:t>Note 2+3</a:t>
            </a:r>
            <a:r>
              <a:rPr lang="en-US" altLang="en-US" sz="1600" dirty="0" smtClean="0"/>
              <a:t>: Middle ground – gives oversight to Buyer without unreasonably restricting Company or sets agreed framework</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中立的な内容で、買い手は、不当な制限や合意された枠組みを設定することなく会社を監督できる</a:t>
            </a:r>
          </a:p>
          <a:p>
            <a:pPr>
              <a:buFont typeface="Wingdings" panose="05000000000000000000" pitchFamily="2" charset="2"/>
              <a:buChar char="Ø"/>
            </a:pPr>
            <a:r>
              <a:rPr lang="en-US" altLang="en-US" sz="1600" b="1" dirty="0" smtClean="0"/>
              <a:t>Note 4</a:t>
            </a:r>
            <a:r>
              <a:rPr lang="en-US" altLang="en-US" sz="1600" dirty="0" smtClean="0"/>
              <a:t>: “reasonable efforts” gives more flexibility to Company; </a:t>
            </a:r>
            <a:r>
              <a:rPr lang="en-US" altLang="en-US" sz="1600" dirty="0"/>
              <a:t>“shall” establishes strict obligation </a:t>
            </a:r>
            <a:r>
              <a:rPr lang="ja-JP" altLang="en-US" sz="1600" dirty="0" smtClean="0">
                <a:ea typeface="MS PGothic" panose="020B0600070205080204" pitchFamily="34" charset="-128"/>
              </a:rPr>
              <a:t>　</a:t>
            </a:r>
            <a:r>
              <a:rPr lang="en-US" altLang="ja-JP" sz="1600" dirty="0">
                <a:ea typeface="MS PGothic" panose="020B0600070205080204" pitchFamily="34" charset="-128"/>
              </a:rPr>
              <a:t> </a:t>
            </a:r>
            <a:r>
              <a:rPr lang="en-US" altLang="ja-JP" sz="1600" dirty="0" smtClean="0">
                <a:ea typeface="MS PGothic" panose="020B0600070205080204" pitchFamily="34" charset="-128"/>
              </a:rPr>
              <a:t>  </a:t>
            </a:r>
            <a:r>
              <a:rPr lang="ja-JP" altLang="en-US" sz="1600" dirty="0" smtClean="0">
                <a:ea typeface="MS PGothic" panose="020B0600070205080204" pitchFamily="34" charset="-128"/>
              </a:rPr>
              <a:t>「合理的な努力」とすることにより、売り手はより柔軟に対応できる。「</a:t>
            </a:r>
            <a:r>
              <a:rPr lang="en-US" altLang="ja-JP" sz="1600" dirty="0">
                <a:ea typeface="MS PGothic" panose="020B0600070205080204" pitchFamily="34" charset="-128"/>
              </a:rPr>
              <a:t>s</a:t>
            </a:r>
            <a:r>
              <a:rPr lang="en-US" altLang="ja-JP" sz="1600" dirty="0" smtClean="0">
                <a:ea typeface="MS PGothic" panose="020B0600070205080204" pitchFamily="34" charset="-128"/>
              </a:rPr>
              <a:t>hall(</a:t>
            </a:r>
            <a:r>
              <a:rPr lang="ja-JP" altLang="en-US" sz="1600" dirty="0" smtClean="0">
                <a:ea typeface="MS PGothic" panose="020B0600070205080204" pitchFamily="34" charset="-128"/>
              </a:rPr>
              <a:t>～するものとする</a:t>
            </a:r>
            <a:r>
              <a:rPr lang="en-US" altLang="ja-JP" sz="1600" dirty="0" smtClean="0">
                <a:ea typeface="MS PGothic" panose="020B0600070205080204" pitchFamily="34" charset="-128"/>
              </a:rPr>
              <a:t>)</a:t>
            </a:r>
            <a:r>
              <a:rPr lang="ja-JP" altLang="en-US" sz="1600" dirty="0" smtClean="0">
                <a:ea typeface="MS PGothic" panose="020B0600070205080204" pitchFamily="34" charset="-128"/>
              </a:rPr>
              <a:t>」は厳格な義務を定める。</a:t>
            </a:r>
            <a:endParaRPr lang="en-US" altLang="en-US" sz="1600" dirty="0" smtClean="0"/>
          </a:p>
          <a:p>
            <a:pPr>
              <a:buFont typeface="Wingdings" panose="05000000000000000000" pitchFamily="2" charset="2"/>
              <a:buChar char="Ø"/>
            </a:pPr>
            <a:r>
              <a:rPr lang="en-US" altLang="en-US" sz="1600" b="1" dirty="0" smtClean="0"/>
              <a:t>Note 5</a:t>
            </a:r>
            <a:r>
              <a:rPr lang="en-US" altLang="en-US" sz="1600" dirty="0" smtClean="0"/>
              <a:t>: Would limit / restrict Company depending on </a:t>
            </a:r>
            <a:r>
              <a:rPr lang="en-US" altLang="en-US" sz="1600" dirty="0" err="1" smtClean="0"/>
              <a:t>ocb</a:t>
            </a:r>
            <a:r>
              <a:rPr lang="en-US" altLang="en-US" sz="1600" dirty="0" smtClean="0"/>
              <a:t> definition</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a:t>
            </a:r>
            <a:r>
              <a:rPr lang="en-US" altLang="ja-JP" sz="1600" dirty="0" smtClean="0">
                <a:ea typeface="MS PGothic" panose="020B0600070205080204" pitchFamily="34" charset="-128"/>
              </a:rPr>
              <a:t>ordinary course of business</a:t>
            </a:r>
            <a:r>
              <a:rPr lang="ja-JP" altLang="en-US" sz="1600" dirty="0" smtClean="0">
                <a:ea typeface="MS PGothic" panose="020B0600070205080204" pitchFamily="34" charset="-128"/>
              </a:rPr>
              <a:t>」の定義に応じて会社を制限する</a:t>
            </a:r>
            <a:endParaRPr lang="en-US" altLang="en-US" sz="1600" dirty="0" smtClean="0"/>
          </a:p>
          <a:p>
            <a:pPr>
              <a:buFont typeface="Arial" panose="020B0604020202020204" pitchFamily="34" charset="0"/>
              <a:buNone/>
            </a:pPr>
            <a:endParaRPr lang="en-US" altLang="en-US" sz="1600" dirty="0" smtClean="0"/>
          </a:p>
        </p:txBody>
      </p:sp>
      <p:sp>
        <p:nvSpPr>
          <p:cNvPr id="11" name="Rounded Rectangle 10"/>
          <p:cNvSpPr/>
          <p:nvPr/>
        </p:nvSpPr>
        <p:spPr>
          <a:xfrm>
            <a:off x="391888" y="1674813"/>
            <a:ext cx="7001690" cy="43799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7567748" y="1619250"/>
            <a:ext cx="4458789" cy="50625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18" name="Content Placeholder 7"/>
          <p:cNvSpPr txBox="1">
            <a:spLocks/>
          </p:cNvSpPr>
          <p:nvPr/>
        </p:nvSpPr>
        <p:spPr bwMode="auto">
          <a:xfrm>
            <a:off x="566058" y="1978025"/>
            <a:ext cx="664464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spcAft>
                <a:spcPts val="1200"/>
              </a:spcAft>
              <a:buClr>
                <a:srgbClr val="00A68E"/>
              </a:buClr>
              <a:buFont typeface="Arial" panose="020B0604020202020204" pitchFamily="34" charset="0"/>
              <a:buNone/>
            </a:pPr>
            <a:r>
              <a:rPr lang="en-US" altLang="en-US" sz="1800" b="1" dirty="0">
                <a:solidFill>
                  <a:srgbClr val="000000"/>
                </a:solidFill>
              </a:rPr>
              <a:t> Example re Interim Business Operation Covenants</a:t>
            </a:r>
            <a:r>
              <a:rPr lang="en-US" altLang="en-US" sz="1800" dirty="0">
                <a:solidFill>
                  <a:srgbClr val="000000"/>
                </a:solidFill>
              </a:rPr>
              <a:t>: </a:t>
            </a:r>
          </a:p>
          <a:p>
            <a:pPr lvl="1" eaLnBrk="1" hangingPunct="1">
              <a:spcAft>
                <a:spcPts val="1200"/>
              </a:spcAft>
              <a:buClr>
                <a:srgbClr val="00A68E"/>
              </a:buClr>
              <a:buFont typeface="Arial" panose="020B0604020202020204" pitchFamily="34" charset="0"/>
              <a:buNone/>
            </a:pPr>
            <a:r>
              <a:rPr lang="en-US" altLang="en-US" sz="1600" i="1" dirty="0">
                <a:solidFill>
                  <a:srgbClr val="000000"/>
                </a:solidFill>
              </a:rPr>
              <a:t>Except (a) [</a:t>
            </a:r>
            <a:r>
              <a:rPr lang="en-US" altLang="en-US" sz="1600" i="1" dirty="0">
                <a:solidFill>
                  <a:srgbClr val="00A68E"/>
                </a:solidFill>
              </a:rPr>
              <a:t>as required by applicable Law or any Governmental Authority “</a:t>
            </a:r>
            <a:r>
              <a:rPr lang="en-US" altLang="en-US" sz="1600" b="1" i="1" u="sng" dirty="0">
                <a:solidFill>
                  <a:srgbClr val="00A68E"/>
                </a:solidFill>
              </a:rPr>
              <a:t>Note 1</a:t>
            </a:r>
            <a:r>
              <a:rPr lang="en-US" altLang="en-US" sz="1600" i="1" dirty="0">
                <a:solidFill>
                  <a:srgbClr val="00A68E"/>
                </a:solidFill>
              </a:rPr>
              <a:t>”</a:t>
            </a:r>
            <a:r>
              <a:rPr lang="en-US" altLang="en-US" sz="1600" i="1" dirty="0">
                <a:solidFill>
                  <a:srgbClr val="000000"/>
                </a:solidFill>
              </a:rPr>
              <a:t>],  (b) as Buyer may consent, which consent may not be unreasonably withheld, conditioned or delayed, [</a:t>
            </a:r>
            <a:r>
              <a:rPr lang="en-US" altLang="en-US" sz="1600" i="1" dirty="0">
                <a:solidFill>
                  <a:srgbClr val="00A68E"/>
                </a:solidFill>
              </a:rPr>
              <a:t>including in respect of any Coronavirus Measures “</a:t>
            </a:r>
            <a:r>
              <a:rPr lang="en-US" altLang="en-US" sz="1600" b="1" i="1" u="sng" dirty="0">
                <a:solidFill>
                  <a:srgbClr val="00A68E"/>
                </a:solidFill>
              </a:rPr>
              <a:t>Note 2</a:t>
            </a:r>
            <a:r>
              <a:rPr lang="en-US" altLang="en-US" sz="1600" i="1" dirty="0">
                <a:solidFill>
                  <a:srgbClr val="00A68E"/>
                </a:solidFill>
              </a:rPr>
              <a:t>”</a:t>
            </a:r>
            <a:r>
              <a:rPr lang="en-US" altLang="en-US" sz="1600" i="1" dirty="0">
                <a:solidFill>
                  <a:srgbClr val="000000"/>
                </a:solidFill>
              </a:rPr>
              <a:t>], or [(c) </a:t>
            </a:r>
            <a:r>
              <a:rPr lang="en-US" altLang="en-US" sz="1600" i="1" dirty="0">
                <a:solidFill>
                  <a:srgbClr val="00A68E"/>
                </a:solidFill>
              </a:rPr>
              <a:t>as set forth on Schedule •, “</a:t>
            </a:r>
            <a:r>
              <a:rPr lang="en-US" altLang="en-US" sz="1600" b="1" i="1" u="sng" dirty="0">
                <a:solidFill>
                  <a:srgbClr val="00A68E"/>
                </a:solidFill>
              </a:rPr>
              <a:t>Note 3</a:t>
            </a:r>
            <a:r>
              <a:rPr lang="en-US" altLang="en-US" sz="1600" i="1" dirty="0">
                <a:solidFill>
                  <a:srgbClr val="00A68E"/>
                </a:solidFill>
              </a:rPr>
              <a:t>”] </a:t>
            </a:r>
            <a:r>
              <a:rPr lang="en-US" altLang="en-US" sz="1600" i="1" dirty="0">
                <a:solidFill>
                  <a:srgbClr val="000000"/>
                </a:solidFill>
              </a:rPr>
              <a:t>during the period from the date hereof until the earlier of the Closing Date and termination of this Agreement: (</a:t>
            </a:r>
            <a:r>
              <a:rPr lang="en-US" altLang="en-US" sz="1600" i="1" dirty="0" err="1">
                <a:solidFill>
                  <a:srgbClr val="000000"/>
                </a:solidFill>
              </a:rPr>
              <a:t>i</a:t>
            </a:r>
            <a:r>
              <a:rPr lang="en-US" altLang="en-US" sz="1600" i="1" dirty="0">
                <a:solidFill>
                  <a:srgbClr val="000000"/>
                </a:solidFill>
              </a:rPr>
              <a:t>) the Company </a:t>
            </a:r>
            <a:r>
              <a:rPr lang="en-US" altLang="en-US" sz="1600" i="1" dirty="0">
                <a:solidFill>
                  <a:schemeClr val="accent1"/>
                </a:solidFill>
              </a:rPr>
              <a:t>shall conduct </a:t>
            </a:r>
            <a:r>
              <a:rPr lang="en-US" altLang="en-US" sz="1600" i="1" dirty="0">
                <a:solidFill>
                  <a:srgbClr val="000000"/>
                </a:solidFill>
              </a:rPr>
              <a:t>its business in the ordinary course and </a:t>
            </a:r>
            <a:r>
              <a:rPr lang="en-US" altLang="en-US" sz="1600" i="1" dirty="0">
                <a:solidFill>
                  <a:schemeClr val="accent1"/>
                </a:solidFill>
              </a:rPr>
              <a:t>shall use reasonable commercial efforts [”</a:t>
            </a:r>
            <a:r>
              <a:rPr lang="en-US" altLang="en-US" sz="1600" b="1" i="1" u="sng" dirty="0" smtClean="0">
                <a:solidFill>
                  <a:schemeClr val="accent1"/>
                </a:solidFill>
              </a:rPr>
              <a:t>Note</a:t>
            </a:r>
            <a:r>
              <a:rPr lang="en-US" altLang="en-US" sz="1600" b="1" i="1" u="sng" dirty="0">
                <a:solidFill>
                  <a:schemeClr val="accent1"/>
                </a:solidFill>
              </a:rPr>
              <a:t> </a:t>
            </a:r>
            <a:r>
              <a:rPr lang="en-US" altLang="en-US" sz="1600" b="1" i="1" u="sng" dirty="0" smtClean="0">
                <a:solidFill>
                  <a:schemeClr val="accent1"/>
                </a:solidFill>
              </a:rPr>
              <a:t>4</a:t>
            </a:r>
            <a:r>
              <a:rPr lang="en-US" altLang="en-US" sz="1600" i="1" dirty="0">
                <a:solidFill>
                  <a:schemeClr val="accent1"/>
                </a:solidFill>
              </a:rPr>
              <a:t>”] </a:t>
            </a:r>
            <a:r>
              <a:rPr lang="en-US" altLang="en-US" sz="1600" i="1" dirty="0">
                <a:solidFill>
                  <a:srgbClr val="000000"/>
                </a:solidFill>
              </a:rPr>
              <a:t>to preserve intact its business in all material respects and (ii) </a:t>
            </a:r>
            <a:r>
              <a:rPr lang="en-US" altLang="en-US" sz="1600" i="1" dirty="0">
                <a:solidFill>
                  <a:srgbClr val="00A68E"/>
                </a:solidFill>
              </a:rPr>
              <a:t>other than in the ordinary course of business “</a:t>
            </a:r>
            <a:r>
              <a:rPr lang="en-US" altLang="en-US" sz="1600" b="1" i="1" u="sng" dirty="0">
                <a:solidFill>
                  <a:srgbClr val="00A68E"/>
                </a:solidFill>
              </a:rPr>
              <a:t>Note 5</a:t>
            </a:r>
            <a:r>
              <a:rPr lang="en-US" altLang="en-US" sz="1600" i="1" dirty="0">
                <a:solidFill>
                  <a:srgbClr val="00A68E"/>
                </a:solidFill>
              </a:rPr>
              <a:t>”</a:t>
            </a:r>
            <a:r>
              <a:rPr lang="en-US" altLang="en-US" sz="1600" i="1" dirty="0">
                <a:solidFill>
                  <a:srgbClr val="000000"/>
                </a:solidFill>
              </a:rPr>
              <a:t>]  the Company shall not: (1) amend or modify in any material respect, or terminate any Material Contract or enter into any Contract that if in effect on the date hereof would be a Material Contract (2) </a:t>
            </a:r>
            <a:r>
              <a:rPr lang="en-US" altLang="en-US" sz="1600" dirty="0">
                <a:solidFill>
                  <a:srgbClr val="000000"/>
                </a:solidFill>
              </a:rPr>
              <a:t>….</a:t>
            </a:r>
            <a:br>
              <a:rPr lang="en-US" altLang="en-US" sz="1600" dirty="0">
                <a:solidFill>
                  <a:srgbClr val="000000"/>
                </a:solidFill>
              </a:rPr>
            </a:br>
            <a:endParaRPr lang="en-US" altLang="en-US" sz="2000" dirty="0"/>
          </a:p>
        </p:txBody>
      </p:sp>
      <p:sp>
        <p:nvSpPr>
          <p:cNvPr id="38919"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87215F96-DD4D-4C82-A9D7-15E961005F8C}" type="slidenum">
              <a:rPr lang="en-US" altLang="en-US" smtClean="0">
                <a:solidFill>
                  <a:srgbClr val="000000"/>
                </a:solidFill>
                <a:latin typeface="Arial" panose="020B0604020202020204" pitchFamily="34" charset="0"/>
              </a:rPr>
              <a:pPr fontAlgn="base">
                <a:spcBef>
                  <a:spcPct val="0"/>
                </a:spcBef>
                <a:spcAft>
                  <a:spcPct val="0"/>
                </a:spcAft>
              </a:pPr>
              <a:t>15</a:t>
            </a:fld>
            <a:endParaRPr lang="en-US" altLang="en-US" smtClean="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THE PERIOD BETWEEN SIGNING AND CLOSING (3 OF 4)</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契約からクロージングまでの期間（３／４）</a:t>
            </a:r>
            <a:endParaRPr lang="en-US" altLang="en-US" sz="2900" cap="none" dirty="0" smtClean="0"/>
          </a:p>
        </p:txBody>
      </p:sp>
      <p:sp>
        <p:nvSpPr>
          <p:cNvPr id="39939" name="Content Placeholder 7"/>
          <p:cNvSpPr>
            <a:spLocks noGrp="1"/>
          </p:cNvSpPr>
          <p:nvPr>
            <p:ph idx="1"/>
          </p:nvPr>
        </p:nvSpPr>
        <p:spPr bwMode="auto">
          <a:xfrm>
            <a:off x="8269288" y="1931988"/>
            <a:ext cx="3051175" cy="4122737"/>
          </a:xfrm>
        </p:spPr>
        <p:txBody>
          <a:bodyPr wrap="square" numCol="1" anchor="ctr" anchorCtr="0" compatLnSpc="1">
            <a:prstTxWarp prst="textNoShape">
              <a:avLst/>
            </a:prstTxWarp>
          </a:bodyPr>
          <a:lstStyle/>
          <a:p>
            <a:pPr>
              <a:buFont typeface="Wingdings" panose="05000000000000000000" pitchFamily="2" charset="2"/>
              <a:buChar char="Ø"/>
            </a:pPr>
            <a:r>
              <a:rPr lang="en-US" altLang="en-US" sz="1600" b="1" dirty="0" smtClean="0"/>
              <a:t>Note 6</a:t>
            </a:r>
            <a:r>
              <a:rPr lang="en-US" altLang="en-US" sz="1600" dirty="0" smtClean="0"/>
              <a:t>: What is “regular and usual” in extraordinary times? How is “consistent with past practice” defined?</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非常時における「通常時の」とは何か？どのようにして「過去の慣習との整合性」を定義するか？</a:t>
            </a:r>
            <a:r>
              <a:rPr lang="en-US" altLang="en-US" sz="1600" dirty="0" smtClean="0"/>
              <a:t/>
            </a:r>
            <a:br>
              <a:rPr lang="en-US" altLang="en-US" sz="1600" dirty="0" smtClean="0"/>
            </a:br>
            <a:endParaRPr lang="en-US" altLang="en-US" sz="1600" dirty="0" smtClean="0"/>
          </a:p>
          <a:p>
            <a:pPr>
              <a:buFont typeface="Wingdings" panose="05000000000000000000" pitchFamily="2" charset="2"/>
              <a:buChar char="Ø"/>
            </a:pPr>
            <a:r>
              <a:rPr lang="en-US" altLang="en-US" sz="1600" b="1" dirty="0" smtClean="0"/>
              <a:t>Note 7</a:t>
            </a:r>
            <a:r>
              <a:rPr lang="en-US" altLang="en-US" sz="1600" dirty="0" smtClean="0"/>
              <a:t>: Middle ground for acquisitions from corporate sellers – flexibility as long as measures are not discriminatory</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売り手が企業である場合の買収においては中立的であり、差別的な措置でない限り柔軟に対応できる</a:t>
            </a:r>
          </a:p>
          <a:p>
            <a:pPr>
              <a:buFont typeface="Wingdings" panose="05000000000000000000" pitchFamily="2" charset="2"/>
              <a:buChar char="Ø"/>
            </a:pPr>
            <a:endParaRPr lang="en-US" altLang="en-US" sz="1600" dirty="0" smtClean="0"/>
          </a:p>
        </p:txBody>
      </p:sp>
      <p:sp>
        <p:nvSpPr>
          <p:cNvPr id="11" name="Rounded Rectangle 10"/>
          <p:cNvSpPr/>
          <p:nvPr/>
        </p:nvSpPr>
        <p:spPr>
          <a:xfrm>
            <a:off x="568325" y="1674813"/>
            <a:ext cx="7307263" cy="43799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8005763" y="1674813"/>
            <a:ext cx="3578225" cy="43799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942" name="Content Placeholder 7"/>
          <p:cNvSpPr txBox="1">
            <a:spLocks/>
          </p:cNvSpPr>
          <p:nvPr/>
        </p:nvSpPr>
        <p:spPr bwMode="auto">
          <a:xfrm>
            <a:off x="831850" y="1978025"/>
            <a:ext cx="68135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spcAft>
                <a:spcPts val="1200"/>
              </a:spcAft>
              <a:buClr>
                <a:srgbClr val="00A68E"/>
              </a:buClr>
              <a:buFont typeface="Arial" panose="020B0604020202020204" pitchFamily="34" charset="0"/>
              <a:buNone/>
            </a:pPr>
            <a:r>
              <a:rPr lang="en-US" altLang="en-US" sz="1600" b="1" dirty="0">
                <a:solidFill>
                  <a:srgbClr val="000000"/>
                </a:solidFill>
              </a:rPr>
              <a:t> </a:t>
            </a:r>
            <a:r>
              <a:rPr lang="en-US" altLang="en-US" sz="1800" b="1" dirty="0">
                <a:solidFill>
                  <a:srgbClr val="000000"/>
                </a:solidFill>
              </a:rPr>
              <a:t> Example re Interim Business Operation Covenants (</a:t>
            </a:r>
            <a:r>
              <a:rPr lang="en-US" altLang="en-US" sz="1800" b="1" dirty="0" err="1">
                <a:solidFill>
                  <a:srgbClr val="000000"/>
                </a:solidFill>
              </a:rPr>
              <a:t>con’t</a:t>
            </a:r>
            <a:r>
              <a:rPr lang="en-US" altLang="en-US" sz="1800" b="1" dirty="0">
                <a:solidFill>
                  <a:srgbClr val="000000"/>
                </a:solidFill>
              </a:rPr>
              <a:t>)</a:t>
            </a:r>
            <a:r>
              <a:rPr lang="en-US" altLang="en-US" sz="1800" dirty="0">
                <a:solidFill>
                  <a:srgbClr val="000000"/>
                </a:solidFill>
              </a:rPr>
              <a:t>: </a:t>
            </a:r>
          </a:p>
          <a:p>
            <a:pPr lvl="1" eaLnBrk="1" hangingPunct="1">
              <a:spcAft>
                <a:spcPts val="1200"/>
              </a:spcAft>
              <a:buClr>
                <a:srgbClr val="00A68E"/>
              </a:buClr>
              <a:buFont typeface="Arial" panose="020B0604020202020204" pitchFamily="34" charset="0"/>
              <a:buNone/>
            </a:pPr>
            <a:r>
              <a:rPr lang="en-US" altLang="en-US" sz="1600" dirty="0">
                <a:solidFill>
                  <a:srgbClr val="000000"/>
                </a:solidFill>
              </a:rPr>
              <a:t>“ordinary course of business” means the regular and usual course of business of the Company [</a:t>
            </a:r>
            <a:r>
              <a:rPr lang="en-US" altLang="en-US" sz="1600" dirty="0">
                <a:solidFill>
                  <a:srgbClr val="00A68E"/>
                </a:solidFill>
              </a:rPr>
              <a:t>consistent with past practice </a:t>
            </a:r>
            <a:r>
              <a:rPr lang="en-US" altLang="en-US" sz="1600" dirty="0" smtClean="0">
                <a:solidFill>
                  <a:srgbClr val="00A68E"/>
                </a:solidFill>
              </a:rPr>
              <a:t>“</a:t>
            </a:r>
            <a:r>
              <a:rPr lang="en-US" altLang="en-US" sz="1600" b="1" i="1" u="sng" dirty="0" smtClean="0">
                <a:solidFill>
                  <a:srgbClr val="00A68E"/>
                </a:solidFill>
              </a:rPr>
              <a:t>Note 6</a:t>
            </a:r>
            <a:r>
              <a:rPr lang="en-US" altLang="en-US" sz="1600" dirty="0" smtClean="0">
                <a:solidFill>
                  <a:srgbClr val="00A68E"/>
                </a:solidFill>
              </a:rPr>
              <a:t>”</a:t>
            </a:r>
            <a:r>
              <a:rPr lang="en-US" altLang="en-US" sz="1600" dirty="0" smtClean="0">
                <a:solidFill>
                  <a:srgbClr val="000000"/>
                </a:solidFill>
              </a:rPr>
              <a:t>] </a:t>
            </a:r>
            <a:r>
              <a:rPr lang="en-US" altLang="en-US" sz="1600" dirty="0">
                <a:solidFill>
                  <a:srgbClr val="000000"/>
                </a:solidFill>
              </a:rPr>
              <a:t>[</a:t>
            </a:r>
            <a:r>
              <a:rPr lang="en-US" altLang="en-US" sz="1600" dirty="0">
                <a:solidFill>
                  <a:srgbClr val="00A68E"/>
                </a:solidFill>
              </a:rPr>
              <a:t>and any actions that the Company determines in good faith are necessary or appropriate in response to Coronavirus] [provided that such actions are consistent with those taken by Seller in respect of its other businesses </a:t>
            </a:r>
            <a:r>
              <a:rPr lang="en-US" altLang="en-US" sz="1600" dirty="0" smtClean="0">
                <a:solidFill>
                  <a:srgbClr val="00A68E"/>
                </a:solidFill>
              </a:rPr>
              <a:t>“</a:t>
            </a:r>
            <a:r>
              <a:rPr lang="en-US" altLang="en-US" sz="1600" b="1" i="1" u="sng" dirty="0" smtClean="0">
                <a:solidFill>
                  <a:srgbClr val="00A68E"/>
                </a:solidFill>
              </a:rPr>
              <a:t>Note 7</a:t>
            </a:r>
            <a:r>
              <a:rPr lang="en-US" altLang="en-US" sz="1600" dirty="0" smtClean="0">
                <a:solidFill>
                  <a:srgbClr val="00A68E"/>
                </a:solidFill>
              </a:rPr>
              <a:t>”</a:t>
            </a:r>
            <a:r>
              <a:rPr lang="en-US" altLang="en-US" sz="1600" dirty="0" smtClean="0">
                <a:solidFill>
                  <a:srgbClr val="000000"/>
                </a:solidFill>
              </a:rPr>
              <a:t>].</a:t>
            </a:r>
            <a:r>
              <a:rPr lang="en-US" altLang="en-US" sz="1600" dirty="0">
                <a:solidFill>
                  <a:srgbClr val="000000"/>
                </a:solidFill>
              </a:rPr>
              <a:t/>
            </a:r>
            <a:br>
              <a:rPr lang="en-US" altLang="en-US" sz="1600" dirty="0">
                <a:solidFill>
                  <a:srgbClr val="000000"/>
                </a:solidFill>
              </a:rPr>
            </a:br>
            <a:r>
              <a:rPr lang="en-US" altLang="en-US" sz="1600" dirty="0">
                <a:solidFill>
                  <a:srgbClr val="000000"/>
                </a:solidFill>
              </a:rPr>
              <a:t>"Coronavirus Measures” means any [</a:t>
            </a:r>
            <a:r>
              <a:rPr lang="en-US" altLang="en-US" sz="1600" dirty="0">
                <a:solidFill>
                  <a:srgbClr val="00A68E"/>
                </a:solidFill>
              </a:rPr>
              <a:t>mandatory or advisory</a:t>
            </a:r>
            <a:r>
              <a:rPr lang="en-US" altLang="en-US" sz="1600" dirty="0">
                <a:solidFill>
                  <a:srgbClr val="000000"/>
                </a:solidFill>
              </a:rPr>
              <a:t>] restriction, isolation, quarantine, “shelter in place”, “stay at home”, workforce reduction, social distancing, shut down, furlough or closure issued or action ordered or threatened by any Governmental Authority in connection to Coronavirus.</a:t>
            </a:r>
            <a:br>
              <a:rPr lang="en-US" altLang="en-US" sz="1600" dirty="0">
                <a:solidFill>
                  <a:srgbClr val="000000"/>
                </a:solidFill>
              </a:rPr>
            </a:br>
            <a:r>
              <a:rPr lang="en-US" altLang="en-US" sz="1600" dirty="0">
                <a:solidFill>
                  <a:srgbClr val="000000"/>
                </a:solidFill>
              </a:rPr>
              <a:t>Schedule • sets forth, consistent with applicable Law, an agreed framework with respect to Coronavirus Measures of the Company</a:t>
            </a:r>
            <a:r>
              <a:rPr lang="en-US" altLang="en-US" sz="1400" dirty="0">
                <a:solidFill>
                  <a:srgbClr val="000000"/>
                </a:solidFill>
              </a:rPr>
              <a:t/>
            </a:r>
            <a:br>
              <a:rPr lang="en-US" altLang="en-US" sz="1400" dirty="0">
                <a:solidFill>
                  <a:srgbClr val="000000"/>
                </a:solidFill>
              </a:rPr>
            </a:br>
            <a:endParaRPr lang="en-US" altLang="en-US" sz="1800" dirty="0"/>
          </a:p>
        </p:txBody>
      </p:sp>
      <p:sp>
        <p:nvSpPr>
          <p:cNvPr id="39943"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32861AAE-07F3-45A7-B417-9A039ED3EE22}" type="slidenum">
              <a:rPr lang="en-US" altLang="en-US" smtClean="0">
                <a:solidFill>
                  <a:srgbClr val="000000"/>
                </a:solidFill>
                <a:latin typeface="Arial" panose="020B0604020202020204" pitchFamily="34" charset="0"/>
              </a:rPr>
              <a:pPr fontAlgn="base">
                <a:spcBef>
                  <a:spcPct val="0"/>
                </a:spcBef>
                <a:spcAft>
                  <a:spcPct val="0"/>
                </a:spcAft>
              </a:pPr>
              <a:t>16</a:t>
            </a:fld>
            <a:endParaRPr lang="en-US" altLang="en-US" smtClean="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numCol="1" rtlCol="0" anchor="b" anchorCtr="0" compatLnSpc="1">
            <a:prstTxWarp prst="textNoShape">
              <a:avLst/>
            </a:prstTxWarp>
            <a:normAutofit fontScale="90000"/>
          </a:bodyPr>
          <a:lstStyle/>
          <a:p>
            <a:r>
              <a:rPr lang="en-US" altLang="en-US" sz="2900" cap="none" dirty="0"/>
              <a:t>RISK MANAGEMENT: THE PERIOD BETWEEN SIGNING AND CLOSING (4 OF 4)</a:t>
            </a:r>
            <a:br>
              <a:rPr lang="en-US" altLang="en-US" sz="2900" cap="none" dirty="0"/>
            </a:br>
            <a:r>
              <a:rPr lang="ja-JP" altLang="en-US" sz="2900" cap="none" dirty="0"/>
              <a:t>リスク管理：契約からクロージングまでの期間（４／４）</a:t>
            </a:r>
            <a:endParaRPr lang="en-US" sz="2900" cap="none" dirty="0"/>
          </a:p>
        </p:txBody>
      </p:sp>
      <p:sp>
        <p:nvSpPr>
          <p:cNvPr id="3" name="Content Placeholder 2"/>
          <p:cNvSpPr>
            <a:spLocks noGrp="1"/>
          </p:cNvSpPr>
          <p:nvPr>
            <p:ph idx="1"/>
          </p:nvPr>
        </p:nvSpPr>
        <p:spPr>
          <a:xfrm>
            <a:off x="191589" y="1576251"/>
            <a:ext cx="11765279" cy="209006"/>
          </a:xfrm>
        </p:spPr>
        <p:txBody>
          <a:bodyPr/>
          <a:lstStyle/>
          <a:p>
            <a:pPr>
              <a:defRPr/>
            </a:pPr>
            <a:r>
              <a:rPr lang="en-US" sz="1800" dirty="0" smtClean="0"/>
              <a:t>“Ordinary Course” is now increasingly subject of litigation</a:t>
            </a:r>
            <a:r>
              <a:rPr lang="ja-JP" altLang="en-US" sz="1800" dirty="0" smtClean="0"/>
              <a:t>「通常の業務」が</a:t>
            </a:r>
            <a:r>
              <a:rPr lang="ja-JP" altLang="en-US" sz="1800" dirty="0"/>
              <a:t>訴訟</a:t>
            </a:r>
            <a:r>
              <a:rPr lang="ja-JP" altLang="en-US" sz="1800" dirty="0" smtClean="0"/>
              <a:t>の</a:t>
            </a:r>
            <a:r>
              <a:rPr lang="ja-JP" altLang="en-US" sz="1800" dirty="0"/>
              <a:t>争点</a:t>
            </a:r>
            <a:r>
              <a:rPr lang="ja-JP" altLang="en-US" sz="1800" dirty="0" smtClean="0"/>
              <a:t>と</a:t>
            </a:r>
            <a:r>
              <a:rPr lang="ja-JP" altLang="en-US" sz="1800" dirty="0"/>
              <a:t>なるケースが増えている</a:t>
            </a:r>
          </a:p>
          <a:p>
            <a:pPr>
              <a:defRPr/>
            </a:pPr>
            <a:endParaRPr lang="en-US" dirty="0" smtClean="0"/>
          </a:p>
          <a:p>
            <a:pPr lvl="1">
              <a:defRPr/>
            </a:pPr>
            <a:endParaRPr lang="en-US" dirty="0" smtClean="0"/>
          </a:p>
          <a:p>
            <a:pPr>
              <a:defRPr/>
            </a:pPr>
            <a:endParaRPr lang="en-US" dirty="0"/>
          </a:p>
        </p:txBody>
      </p:sp>
      <p:sp>
        <p:nvSpPr>
          <p:cNvPr id="40965" name="Slide Number Placeholder 4"/>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7FF1A135-C3AA-4586-A5E4-02EADC7EC50A}" type="slidenum">
              <a:rPr lang="en-US" altLang="en-US" smtClean="0">
                <a:solidFill>
                  <a:srgbClr val="000000"/>
                </a:solidFill>
                <a:latin typeface="Arial" panose="020B0604020202020204" pitchFamily="34" charset="0"/>
              </a:rPr>
              <a:pPr fontAlgn="base">
                <a:spcBef>
                  <a:spcPct val="0"/>
                </a:spcBef>
                <a:spcAft>
                  <a:spcPct val="0"/>
                </a:spcAft>
              </a:pPr>
              <a:t>17</a:t>
            </a:fld>
            <a:endParaRPr lang="en-US" altLang="en-US" smtClean="0">
              <a:solidFill>
                <a:srgbClr val="000000"/>
              </a:solidFill>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73995915"/>
              </p:ext>
            </p:extLst>
          </p:nvPr>
        </p:nvGraphicFramePr>
        <p:xfrm>
          <a:off x="296089" y="1907152"/>
          <a:ext cx="11660778" cy="4815307"/>
        </p:xfrm>
        <a:graphic>
          <a:graphicData uri="http://schemas.openxmlformats.org/drawingml/2006/table">
            <a:tbl>
              <a:tblPr firstRow="1" bandRow="1">
                <a:tableStyleId>{7DF18680-E054-41AD-8BC1-D1AEF772440D}</a:tableStyleId>
              </a:tblPr>
              <a:tblGrid>
                <a:gridCol w="5830389">
                  <a:extLst>
                    <a:ext uri="{9D8B030D-6E8A-4147-A177-3AD203B41FA5}">
                      <a16:colId xmlns:a16="http://schemas.microsoft.com/office/drawing/2014/main" val="2255608011"/>
                    </a:ext>
                  </a:extLst>
                </a:gridCol>
                <a:gridCol w="5830389">
                  <a:extLst>
                    <a:ext uri="{9D8B030D-6E8A-4147-A177-3AD203B41FA5}">
                      <a16:colId xmlns:a16="http://schemas.microsoft.com/office/drawing/2014/main" val="2785794011"/>
                    </a:ext>
                  </a:extLst>
                </a:gridCol>
              </a:tblGrid>
              <a:tr h="404030">
                <a:tc>
                  <a:txBody>
                    <a:bodyPr/>
                    <a:lstStyle/>
                    <a:p>
                      <a:pPr algn="ctr"/>
                      <a:r>
                        <a:rPr lang="en-US" sz="1800" i="1" dirty="0" smtClean="0"/>
                        <a:t>Sycamore v. L Brands (settled)</a:t>
                      </a:r>
                      <a:endParaRPr lang="en-US" dirty="0"/>
                    </a:p>
                  </a:txBody>
                  <a:tcPr/>
                </a:tc>
                <a:tc>
                  <a:txBody>
                    <a:bodyPr/>
                    <a:lstStyle/>
                    <a:p>
                      <a:pPr algn="ctr"/>
                      <a:r>
                        <a:rPr lang="en-US" sz="1800" i="1" dirty="0" smtClean="0"/>
                        <a:t>Carlyle v. American Express GBT</a:t>
                      </a:r>
                      <a:endParaRPr lang="en-US" dirty="0"/>
                    </a:p>
                  </a:txBody>
                  <a:tcPr/>
                </a:tc>
                <a:extLst>
                  <a:ext uri="{0D108BD9-81ED-4DB2-BD59-A6C34878D82A}">
                    <a16:rowId xmlns:a16="http://schemas.microsoft.com/office/drawing/2014/main" val="3544176997"/>
                  </a:ext>
                </a:extLst>
              </a:tr>
              <a:tr h="2044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500" b="1" i="1" dirty="0" smtClean="0"/>
                        <a:t>L</a:t>
                      </a:r>
                      <a:r>
                        <a:rPr lang="ja-JP" altLang="en-US" sz="1500" b="1" i="1" dirty="0" smtClean="0"/>
                        <a:t> </a:t>
                      </a:r>
                      <a:r>
                        <a:rPr lang="en-US" altLang="ja-JP" sz="1500" b="1" i="1" dirty="0" smtClean="0"/>
                        <a:t>Brands </a:t>
                      </a:r>
                      <a:r>
                        <a:rPr lang="en-US" altLang="ja-JP" sz="1500" dirty="0" smtClean="0"/>
                        <a:t>(</a:t>
                      </a:r>
                      <a:r>
                        <a:rPr lang="en-US" altLang="ja-JP" sz="1500" b="1" dirty="0" smtClean="0"/>
                        <a:t>target</a:t>
                      </a:r>
                      <a:r>
                        <a:rPr lang="en-US" altLang="ja-JP" sz="1500" dirty="0" smtClean="0"/>
                        <a:t>) </a:t>
                      </a:r>
                      <a:r>
                        <a:rPr lang="en-US" sz="1500" dirty="0" smtClean="0">
                          <a:latin typeface="Arial" panose="020B0604020202020204" pitchFamily="34" charset="0"/>
                          <a:cs typeface="Arial" panose="020B0604020202020204" pitchFamily="34" charset="0"/>
                        </a:rPr>
                        <a:t>closed stores, furloughed employees, etc. arguing that every retailer was doing the same to preserve the business during the pandemic and that the MAE had allocated the known pandemic risk to Sycamore.</a:t>
                      </a:r>
                      <a:r>
                        <a:rPr lang="ja-JP" altLang="en-US" sz="1500" dirty="0" smtClean="0">
                          <a:latin typeface="Arial" panose="020B0604020202020204" pitchFamily="34" charset="0"/>
                          <a:cs typeface="Arial" panose="020B0604020202020204" pitchFamily="34" charset="0"/>
                        </a:rPr>
                        <a:t> </a:t>
                      </a:r>
                      <a:r>
                        <a:rPr lang="en-US" altLang="ja-JP" sz="1500" baseline="0" dirty="0" smtClean="0">
                          <a:latin typeface="Arial" panose="020B0604020202020204" pitchFamily="34" charset="0"/>
                          <a:cs typeface="Arial" panose="020B0604020202020204" pitchFamily="34" charset="0"/>
                        </a:rPr>
                        <a:t>  </a:t>
                      </a:r>
                      <a:br>
                        <a:rPr lang="en-US" altLang="ja-JP" sz="1500" baseline="0" dirty="0" smtClean="0">
                          <a:latin typeface="Arial" panose="020B0604020202020204" pitchFamily="34" charset="0"/>
                          <a:cs typeface="Arial" panose="020B0604020202020204" pitchFamily="34" charset="0"/>
                        </a:rPr>
                      </a:br>
                      <a:r>
                        <a:rPr lang="en-US" altLang="ja-JP" sz="1500" b="1" i="1" dirty="0" smtClean="0">
                          <a:latin typeface="Arial" panose="020B0604020202020204" pitchFamily="34" charset="0"/>
                          <a:cs typeface="Arial" panose="020B0604020202020204" pitchFamily="34" charset="0"/>
                        </a:rPr>
                        <a:t>L Brands</a:t>
                      </a:r>
                      <a:r>
                        <a:rPr lang="ja-JP" altLang="en-US" sz="1500" dirty="0" smtClean="0">
                          <a:latin typeface="Arial" panose="020B0604020202020204" pitchFamily="34" charset="0"/>
                          <a:cs typeface="Arial" panose="020B0604020202020204" pitchFamily="34" charset="0"/>
                        </a:rPr>
                        <a:t>（買収対象会社）は、パンデミック期間中には事業を維持するためにどの小売業者も同様のことをしており、</a:t>
                      </a:r>
                      <a:r>
                        <a:rPr lang="en-US" altLang="ja-JP" sz="1500" dirty="0" smtClean="0">
                          <a:latin typeface="Arial" panose="020B0604020202020204" pitchFamily="34" charset="0"/>
                          <a:cs typeface="Arial" panose="020B0604020202020204" pitchFamily="34" charset="0"/>
                        </a:rPr>
                        <a:t>MAE</a:t>
                      </a:r>
                      <a:r>
                        <a:rPr lang="ja-JP" altLang="en-US" sz="1500" dirty="0" smtClean="0">
                          <a:latin typeface="Arial" panose="020B0604020202020204" pitchFamily="34" charset="0"/>
                          <a:cs typeface="Arial" panose="020B0604020202020204" pitchFamily="34" charset="0"/>
                        </a:rPr>
                        <a:t>により既知のパンデミックリスクは</a:t>
                      </a:r>
                      <a:r>
                        <a:rPr lang="en-US" altLang="ja-JP" sz="1500" dirty="0" smtClean="0">
                          <a:latin typeface="Arial" panose="020B0604020202020204" pitchFamily="34" charset="0"/>
                          <a:cs typeface="Arial" panose="020B0604020202020204" pitchFamily="34" charset="0"/>
                        </a:rPr>
                        <a:t>Sycamore</a:t>
                      </a:r>
                      <a:r>
                        <a:rPr lang="ja-JP" altLang="en-US" sz="1500" dirty="0" smtClean="0">
                          <a:latin typeface="Arial" panose="020B0604020202020204" pitchFamily="34" charset="0"/>
                          <a:cs typeface="Arial" panose="020B0604020202020204" pitchFamily="34" charset="0"/>
                        </a:rPr>
                        <a:t>に割り当てられていたと主張し、店舗の閉鎖、従業員の一時帰休などを行った。</a:t>
                      </a:r>
                      <a:endParaRPr lang="en-US" sz="1500" dirty="0" smtClean="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1" dirty="0" smtClean="0">
                          <a:solidFill>
                            <a:schemeClr val="tx1"/>
                          </a:solidFill>
                        </a:rPr>
                        <a:t>American Express GBT </a:t>
                      </a:r>
                      <a:r>
                        <a:rPr lang="en-US" sz="1500" dirty="0" smtClean="0">
                          <a:solidFill>
                            <a:schemeClr val="tx1"/>
                          </a:solidFill>
                        </a:rPr>
                        <a:t>(</a:t>
                      </a:r>
                      <a:r>
                        <a:rPr lang="en-US" sz="1500" b="1" dirty="0" smtClean="0">
                          <a:solidFill>
                            <a:schemeClr val="tx1"/>
                          </a:solidFill>
                        </a:rPr>
                        <a:t>target</a:t>
                      </a:r>
                      <a:r>
                        <a:rPr lang="en-US" sz="1500" dirty="0" smtClean="0">
                          <a:solidFill>
                            <a:schemeClr val="tx1"/>
                          </a:solidFill>
                        </a:rPr>
                        <a:t>) drastically cut costs and diverted monies to cover COVID-19 related costs arguing that it would be “extraordinary” not take these steps and inconsistent with the MAE which did not allow Carlyle to terminate based on pandemics.</a:t>
                      </a:r>
                      <a:r>
                        <a:rPr lang="ja-JP" altLang="en-US" sz="1500" baseline="0" dirty="0" smtClean="0">
                          <a:solidFill>
                            <a:schemeClr val="tx1"/>
                          </a:solidFill>
                        </a:rPr>
                        <a:t> 　</a:t>
                      </a:r>
                      <a:r>
                        <a:rPr lang="en-US" altLang="ja-JP" sz="1500" b="1" i="1" dirty="0" smtClean="0">
                          <a:solidFill>
                            <a:schemeClr val="tx1"/>
                          </a:solidFill>
                        </a:rPr>
                        <a:t>American Express </a:t>
                      </a:r>
                      <a:r>
                        <a:rPr lang="en-US" altLang="ja-JP" sz="1500" b="1" i="1" dirty="0" err="1" smtClean="0">
                          <a:solidFill>
                            <a:schemeClr val="tx1"/>
                          </a:solidFill>
                        </a:rPr>
                        <a:t>GBT</a:t>
                      </a:r>
                      <a:r>
                        <a:rPr lang="en-US" altLang="ja-JP" sz="1500" b="1" i="1" dirty="0" smtClean="0">
                          <a:solidFill>
                            <a:schemeClr val="tx1"/>
                          </a:solidFill>
                        </a:rPr>
                        <a:t> </a:t>
                      </a:r>
                      <a:r>
                        <a:rPr lang="ja-JP" altLang="en-US" sz="1500" dirty="0" smtClean="0">
                          <a:solidFill>
                            <a:schemeClr val="tx1"/>
                          </a:solidFill>
                        </a:rPr>
                        <a:t>（買収対象会社）は、大幅なコスト削減と </a:t>
                      </a:r>
                      <a:r>
                        <a:rPr lang="en-US" altLang="ja-JP" sz="1500" dirty="0" smtClean="0">
                          <a:solidFill>
                            <a:schemeClr val="tx1"/>
                          </a:solidFill>
                        </a:rPr>
                        <a:t>COVID-19 </a:t>
                      </a:r>
                      <a:r>
                        <a:rPr lang="ja-JP" altLang="en-US" sz="1500" dirty="0" smtClean="0">
                          <a:solidFill>
                            <a:schemeClr val="tx1"/>
                          </a:solidFill>
                        </a:rPr>
                        <a:t>関連のコストをカバーするための資金流用を行った。同社は、これらの措置を取らないのは「異常」であり、パンデミックに基づいて解約することを</a:t>
                      </a:r>
                      <a:r>
                        <a:rPr lang="en-US" altLang="ja-JP" sz="1500" dirty="0" err="1" smtClean="0">
                          <a:solidFill>
                            <a:schemeClr val="tx1"/>
                          </a:solidFill>
                        </a:rPr>
                        <a:t>Caryle</a:t>
                      </a:r>
                      <a:r>
                        <a:rPr lang="ja-JP" altLang="en-US" sz="1500" dirty="0" smtClean="0">
                          <a:solidFill>
                            <a:schemeClr val="tx1"/>
                          </a:solidFill>
                        </a:rPr>
                        <a:t>に認めていない</a:t>
                      </a:r>
                      <a:r>
                        <a:rPr lang="en-US" altLang="ja-JP" sz="1500" dirty="0" smtClean="0">
                          <a:solidFill>
                            <a:schemeClr val="tx1"/>
                          </a:solidFill>
                        </a:rPr>
                        <a:t>MAE </a:t>
                      </a:r>
                      <a:r>
                        <a:rPr lang="ja-JP" altLang="en-US" sz="1500" dirty="0" smtClean="0">
                          <a:solidFill>
                            <a:schemeClr val="tx1"/>
                          </a:solidFill>
                        </a:rPr>
                        <a:t>と矛盾すると主張した。</a:t>
                      </a:r>
                    </a:p>
                  </a:txBody>
                  <a:tcPr/>
                </a:tc>
                <a:extLst>
                  <a:ext uri="{0D108BD9-81ED-4DB2-BD59-A6C34878D82A}">
                    <a16:rowId xmlns:a16="http://schemas.microsoft.com/office/drawing/2014/main" val="1572210281"/>
                  </a:ext>
                </a:extLst>
              </a:tr>
              <a:tr h="2262437">
                <a:tc>
                  <a:txBody>
                    <a:bodyPr/>
                    <a:lstStyle/>
                    <a:p>
                      <a:r>
                        <a:rPr lang="en-US" sz="1500" b="1" i="1" dirty="0" smtClean="0">
                          <a:latin typeface="Arial" panose="020B0604020202020204" pitchFamily="34" charset="0"/>
                          <a:cs typeface="Arial" panose="020B0604020202020204" pitchFamily="34" charset="0"/>
                        </a:rPr>
                        <a:t>Sycamore </a:t>
                      </a:r>
                      <a:r>
                        <a:rPr lang="en-US" sz="1500" dirty="0" smtClean="0">
                          <a:latin typeface="Arial" panose="020B0604020202020204" pitchFamily="34" charset="0"/>
                          <a:cs typeface="Arial" panose="020B0604020202020204" pitchFamily="34" charset="0"/>
                        </a:rPr>
                        <a:t>(</a:t>
                      </a:r>
                      <a:r>
                        <a:rPr lang="en-US" sz="1500" b="1" dirty="0" smtClean="0">
                          <a:latin typeface="Arial" panose="020B0604020202020204" pitchFamily="34" charset="0"/>
                          <a:cs typeface="Arial" panose="020B0604020202020204" pitchFamily="34" charset="0"/>
                        </a:rPr>
                        <a:t>buyer</a:t>
                      </a:r>
                      <a:r>
                        <a:rPr lang="en-US" sz="1500" dirty="0" smtClean="0">
                          <a:latin typeface="Arial" panose="020B0604020202020204" pitchFamily="34" charset="0"/>
                          <a:cs typeface="Arial" panose="020B0604020202020204" pitchFamily="34" charset="0"/>
                        </a:rPr>
                        <a:t>) argued that the “ordinary course” covenant was an absolute obligation that was defined by </a:t>
                      </a:r>
                      <a:r>
                        <a:rPr lang="en-US" sz="1500" i="1" dirty="0" smtClean="0">
                          <a:latin typeface="Arial" panose="020B0604020202020204" pitchFamily="34" charset="0"/>
                          <a:cs typeface="Arial" panose="020B0604020202020204" pitchFamily="34" charset="0"/>
                        </a:rPr>
                        <a:t>the Company’s past ordinary operations</a:t>
                      </a:r>
                      <a:r>
                        <a:rPr lang="en-US" sz="1500" dirty="0" smtClean="0">
                          <a:latin typeface="Arial" panose="020B0604020202020204" pitchFamily="34" charset="0"/>
                          <a:cs typeface="Arial" panose="020B0604020202020204" pitchFamily="34" charset="0"/>
                        </a:rPr>
                        <a:t> irrespective of circumstances in the industry and that the MAE did not apply. The parties settled in favor of Sycamore’s position.</a:t>
                      </a:r>
                      <a:r>
                        <a:rPr lang="ja-JP" altLang="en-US" sz="1500" dirty="0" smtClean="0">
                          <a:latin typeface="Arial" panose="020B0604020202020204" pitchFamily="34" charset="0"/>
                          <a:cs typeface="Arial" panose="020B0604020202020204" pitchFamily="34" charset="0"/>
                        </a:rPr>
                        <a:t> </a:t>
                      </a:r>
                      <a:r>
                        <a:rPr lang="en-US" altLang="ja-JP" sz="1500" dirty="0" smtClean="0">
                          <a:latin typeface="Arial" panose="020B0604020202020204" pitchFamily="34" charset="0"/>
                          <a:cs typeface="Arial" panose="020B0604020202020204" pitchFamily="34" charset="0"/>
                        </a:rPr>
                        <a:t/>
                      </a:r>
                      <a:br>
                        <a:rPr lang="en-US" altLang="ja-JP" sz="1500" dirty="0" smtClean="0">
                          <a:latin typeface="Arial" panose="020B0604020202020204" pitchFamily="34" charset="0"/>
                          <a:cs typeface="Arial" panose="020B0604020202020204" pitchFamily="34" charset="0"/>
                        </a:rPr>
                      </a:br>
                      <a:r>
                        <a:rPr lang="en-US" altLang="ja-JP" sz="1500" b="1" i="1" dirty="0" smtClean="0">
                          <a:latin typeface="Arial" panose="020B0604020202020204" pitchFamily="34" charset="0"/>
                          <a:cs typeface="Arial" panose="020B0604020202020204" pitchFamily="34" charset="0"/>
                        </a:rPr>
                        <a:t>Sycamore</a:t>
                      </a:r>
                      <a:r>
                        <a:rPr lang="ja-JP" altLang="en-US" sz="1500" dirty="0" smtClean="0">
                          <a:latin typeface="Arial" panose="020B0604020202020204" pitchFamily="34" charset="0"/>
                          <a:cs typeface="Arial" panose="020B0604020202020204" pitchFamily="34" charset="0"/>
                        </a:rPr>
                        <a:t>（買収会社）は、「</a:t>
                      </a:r>
                      <a:r>
                        <a:rPr lang="en-US" altLang="ja-JP" sz="1500" dirty="0" smtClean="0">
                          <a:latin typeface="Arial" panose="020B0604020202020204" pitchFamily="34" charset="0"/>
                          <a:cs typeface="Arial" panose="020B0604020202020204" pitchFamily="34" charset="0"/>
                        </a:rPr>
                        <a:t>ordinary course</a:t>
                      </a:r>
                      <a:r>
                        <a:rPr lang="ja-JP" altLang="en-US" sz="1500" dirty="0" smtClean="0">
                          <a:latin typeface="Arial" panose="020B0604020202020204" pitchFamily="34" charset="0"/>
                          <a:cs typeface="Arial" panose="020B0604020202020204" pitchFamily="34" charset="0"/>
                        </a:rPr>
                        <a:t>」の条項は、業界の状況とは関係なく対象会社の過去の通常業務によって定義される絶対的な義務であり、また、</a:t>
                      </a:r>
                      <a:r>
                        <a:rPr lang="en-US" altLang="ja-JP" sz="1500" dirty="0" smtClean="0">
                          <a:latin typeface="Arial" panose="020B0604020202020204" pitchFamily="34" charset="0"/>
                          <a:cs typeface="Arial" panose="020B0604020202020204" pitchFamily="34" charset="0"/>
                        </a:rPr>
                        <a:t>MAE</a:t>
                      </a:r>
                      <a:r>
                        <a:rPr lang="ja-JP" altLang="en-US" sz="1500" dirty="0" smtClean="0">
                          <a:latin typeface="Arial" panose="020B0604020202020204" pitchFamily="34" charset="0"/>
                          <a:cs typeface="Arial" panose="020B0604020202020204" pitchFamily="34" charset="0"/>
                        </a:rPr>
                        <a:t>は適用されないと主張した。当事者は、</a:t>
                      </a:r>
                      <a:r>
                        <a:rPr lang="en-US" altLang="ja-JP" sz="1500" dirty="0" smtClean="0">
                          <a:latin typeface="Arial" panose="020B0604020202020204" pitchFamily="34" charset="0"/>
                          <a:cs typeface="Arial" panose="020B0604020202020204" pitchFamily="34" charset="0"/>
                        </a:rPr>
                        <a:t>Sycamore </a:t>
                      </a:r>
                      <a:r>
                        <a:rPr lang="ja-JP" altLang="en-US" sz="1500" dirty="0" smtClean="0">
                          <a:latin typeface="Arial" panose="020B0604020202020204" pitchFamily="34" charset="0"/>
                          <a:cs typeface="Arial" panose="020B0604020202020204" pitchFamily="34" charset="0"/>
                        </a:rPr>
                        <a:t>の主張を支持して和解した。</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1" dirty="0" smtClean="0">
                          <a:solidFill>
                            <a:schemeClr val="tx1"/>
                          </a:solidFill>
                        </a:rPr>
                        <a:t>Carlyle</a:t>
                      </a:r>
                      <a:r>
                        <a:rPr lang="en-US" sz="1500" dirty="0" smtClean="0">
                          <a:solidFill>
                            <a:schemeClr val="tx1"/>
                          </a:solidFill>
                        </a:rPr>
                        <a:t> (</a:t>
                      </a:r>
                      <a:r>
                        <a:rPr lang="en-US" sz="1500" b="1" dirty="0" smtClean="0">
                          <a:solidFill>
                            <a:schemeClr val="tx1"/>
                          </a:solidFill>
                        </a:rPr>
                        <a:t>buyer</a:t>
                      </a:r>
                      <a:r>
                        <a:rPr lang="en-US" sz="1500" dirty="0" smtClean="0">
                          <a:solidFill>
                            <a:schemeClr val="tx1"/>
                          </a:solidFill>
                        </a:rPr>
                        <a:t>) argued that the covenant was absolute and designed to ensure that it would acquire at closing substantially the same business it had agreed to buy at signing and not a mere “shell”. The case is pending. </a:t>
                      </a:r>
                      <a:br>
                        <a:rPr lang="en-US" sz="1500" dirty="0" smtClean="0">
                          <a:solidFill>
                            <a:schemeClr val="tx1"/>
                          </a:solidFill>
                        </a:rPr>
                      </a:br>
                      <a:r>
                        <a:rPr lang="en-US" altLang="ja-JP" sz="1500" b="1" i="1" dirty="0" smtClean="0">
                          <a:solidFill>
                            <a:schemeClr val="tx1"/>
                          </a:solidFill>
                        </a:rPr>
                        <a:t>Carlyle</a:t>
                      </a:r>
                      <a:r>
                        <a:rPr lang="ja-JP" altLang="en-US" sz="1500" dirty="0" smtClean="0">
                          <a:solidFill>
                            <a:schemeClr val="tx1"/>
                          </a:solidFill>
                        </a:rPr>
                        <a:t>（買収会社）は、この条項は絶対的なもので、契約締結時に取得を合意した事業と実質的に同じ事業をクロージング時に確実に取得できるよう企図されたものであり、単なる「</a:t>
                      </a:r>
                      <a:r>
                        <a:rPr lang="en-US" altLang="ja-JP" sz="1500" dirty="0" smtClean="0">
                          <a:solidFill>
                            <a:schemeClr val="tx1"/>
                          </a:solidFill>
                        </a:rPr>
                        <a:t>Shell</a:t>
                      </a:r>
                      <a:r>
                        <a:rPr lang="ja-JP" altLang="en-US" sz="1500" dirty="0" smtClean="0">
                          <a:solidFill>
                            <a:schemeClr val="tx1"/>
                          </a:solidFill>
                        </a:rPr>
                        <a:t>」（うわべ）ではないと主張した。この訴訟は係争中である。</a:t>
                      </a:r>
                    </a:p>
                  </a:txBody>
                  <a:tcPr/>
                </a:tc>
                <a:extLst>
                  <a:ext uri="{0D108BD9-81ED-4DB2-BD59-A6C34878D82A}">
                    <a16:rowId xmlns:a16="http://schemas.microsoft.com/office/drawing/2014/main" val="3383504523"/>
                  </a:ext>
                </a:extLst>
              </a:tr>
            </a:tbl>
          </a:graphicData>
        </a:graphic>
      </p:graphicFrame>
    </p:spTree>
    <p:extLst>
      <p:ext uri="{BB962C8B-B14F-4D97-AF65-F5344CB8AC3E}">
        <p14:creationId xmlns:p14="http://schemas.microsoft.com/office/powerpoint/2010/main" val="438782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8"/>
          <p:cNvSpPr>
            <a:spLocks noGrp="1"/>
          </p:cNvSpPr>
          <p:nvPr>
            <p:ph type="body" sz="quarter" idx="13"/>
          </p:nvPr>
        </p:nvSpPr>
        <p:spPr bwMode="auto">
          <a:xfrm>
            <a:off x="685800" y="1624013"/>
            <a:ext cx="10790238" cy="949325"/>
          </a:xfrm>
        </p:spPr>
        <p:txBody>
          <a:bodyPr wrap="square" numCol="1" compatLnSpc="1">
            <a:prstTxWarp prst="textNoShape">
              <a:avLst/>
            </a:prstTxWarp>
          </a:bodyPr>
          <a:lstStyle/>
          <a:p>
            <a:r>
              <a:rPr lang="en-US" altLang="en-US" smtClean="0"/>
              <a:t>Material Adverse Effect / Material Adverse Change (“MAE”) Provisions</a:t>
            </a:r>
          </a:p>
          <a:p>
            <a:r>
              <a:rPr lang="ja-JP" altLang="en-US" smtClean="0">
                <a:ea typeface="MS PGothic" panose="020B0600070205080204" pitchFamily="34" charset="-128"/>
              </a:rPr>
              <a:t>重要な悪影響・重要な悪化（「</a:t>
            </a:r>
            <a:r>
              <a:rPr lang="en-US" altLang="ja-JP" smtClean="0">
                <a:ea typeface="MS PGothic" panose="020B0600070205080204" pitchFamily="34" charset="-128"/>
              </a:rPr>
              <a:t>MAE</a:t>
            </a:r>
            <a:r>
              <a:rPr lang="ja-JP" altLang="en-US" smtClean="0">
                <a:ea typeface="MS PGothic" panose="020B0600070205080204" pitchFamily="34" charset="-128"/>
              </a:rPr>
              <a:t>」）に関する規定</a:t>
            </a:r>
          </a:p>
          <a:p>
            <a:endParaRPr lang="en-US" altLang="en-US" smtClean="0"/>
          </a:p>
          <a:p>
            <a:endParaRPr lang="en-US" altLang="en-US" smtClean="0"/>
          </a:p>
          <a:p>
            <a:endParaRPr lang="en-US" altLang="en-US" smtClean="0"/>
          </a:p>
        </p:txBody>
      </p:sp>
      <p:sp>
        <p:nvSpPr>
          <p:cNvPr id="7" name="Title 6"/>
          <p:cNvSpPr>
            <a:spLocks noGrp="1"/>
          </p:cNvSpPr>
          <p:nvPr>
            <p:ph type="title"/>
          </p:nvPr>
        </p:nvSpPr>
        <p:spPr>
          <a:xfrm>
            <a:off x="685800" y="844550"/>
            <a:ext cx="10790238" cy="609600"/>
          </a:xfrm>
        </p:spPr>
        <p:txBody>
          <a:bodyPr wrap="square" numCol="1" compatLnSpc="1">
            <a:prstTxWarp prst="textNoShape">
              <a:avLst/>
            </a:prstTxWarp>
            <a:normAutofit fontScale="90000"/>
          </a:bodyPr>
          <a:lstStyle/>
          <a:p>
            <a:pPr>
              <a:defRPr/>
            </a:pPr>
            <a:r>
              <a:rPr lang="en-US" altLang="en-US" sz="2600" cap="none" smtClean="0"/>
              <a:t>RISK MANAGEMENT: MAE PROVISIONS AND CLOSING CONDITIONS (1 OF 2)</a:t>
            </a:r>
            <a:br>
              <a:rPr lang="en-US" altLang="en-US" sz="2600" cap="none" smtClean="0"/>
            </a:br>
            <a:r>
              <a:rPr lang="ja-JP" altLang="en-US" sz="2600" cap="none" smtClean="0">
                <a:ea typeface="MS PGothic" panose="020B0600070205080204" pitchFamily="34" charset="-128"/>
              </a:rPr>
              <a:t>リスク管理：</a:t>
            </a:r>
            <a:r>
              <a:rPr lang="en-US" altLang="ja-JP" sz="2600" cap="none" smtClean="0">
                <a:ea typeface="MS PGothic" panose="020B0600070205080204" pitchFamily="34" charset="-128"/>
              </a:rPr>
              <a:t>MAE</a:t>
            </a:r>
            <a:r>
              <a:rPr lang="ja-JP" altLang="en-US" sz="2600" cap="none" smtClean="0">
                <a:ea typeface="MS PGothic" panose="020B0600070205080204" pitchFamily="34" charset="-128"/>
              </a:rPr>
              <a:t>条項とクロージング条件（１／２）</a:t>
            </a:r>
            <a:endParaRPr lang="en-US" altLang="en-US" sz="2600" cap="none" smtClean="0"/>
          </a:p>
        </p:txBody>
      </p:sp>
      <p:sp>
        <p:nvSpPr>
          <p:cNvPr id="40964" name="Content Placeholder 45"/>
          <p:cNvSpPr txBox="1">
            <a:spLocks/>
          </p:cNvSpPr>
          <p:nvPr/>
        </p:nvSpPr>
        <p:spPr bwMode="auto">
          <a:xfrm>
            <a:off x="1781175" y="2573338"/>
            <a:ext cx="8494713" cy="3495675"/>
          </a:xfrm>
          <a:prstGeom prst="rect">
            <a:avLst/>
          </a:prstGeom>
          <a:solidFill>
            <a:srgbClr val="00A68E"/>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0"/>
          <a:lstStyle>
            <a:lvl1pPr marL="285750" indent="-285750">
              <a:lnSpc>
                <a:spcPct val="90000"/>
              </a:lnSpc>
              <a:spcBef>
                <a:spcPts val="500"/>
              </a:spcBef>
              <a:spcAft>
                <a:spcPts val="400"/>
              </a:spcAft>
              <a:buClr>
                <a:schemeClr val="accent1"/>
              </a:buClr>
              <a:buSzPct val="90000"/>
              <a:buFont typeface="Arial" panose="020B0604020202020204" pitchFamily="34" charset="0"/>
              <a:buChar char="•"/>
              <a:tabLst>
                <a:tab pos="3543300" algn="l"/>
                <a:tab pos="3657600" algn="l"/>
              </a:tabLst>
              <a:defRPr sz="2600">
                <a:solidFill>
                  <a:schemeClr val="tx1"/>
                </a:solidFill>
                <a:latin typeface="Arial" panose="020B0604020202020204" pitchFamily="34" charset="0"/>
              </a:defRPr>
            </a:lvl1pPr>
            <a:lvl2pPr marL="685800" indent="-342900">
              <a:lnSpc>
                <a:spcPct val="110000"/>
              </a:lnSpc>
              <a:spcBef>
                <a:spcPts val="100"/>
              </a:spcBef>
              <a:spcAft>
                <a:spcPts val="300"/>
              </a:spcAft>
              <a:buClr>
                <a:schemeClr val="accent1"/>
              </a:buClr>
              <a:buFont typeface="Arial" panose="020B0604020202020204" pitchFamily="34" charset="0"/>
              <a:buChar char="–"/>
              <a:tabLst>
                <a:tab pos="3543300" algn="l"/>
                <a:tab pos="3657600" algn="l"/>
              </a:tabLst>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tabLst>
                <a:tab pos="3543300" algn="l"/>
                <a:tab pos="3657600" algn="l"/>
              </a:tabLst>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tabLst>
                <a:tab pos="3543300" algn="l"/>
                <a:tab pos="3657600" algn="l"/>
              </a:tabLst>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tabLst>
                <a:tab pos="3543300" algn="l"/>
                <a:tab pos="3657600" algn="l"/>
              </a:tabLst>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tabLst>
                <a:tab pos="3543300" algn="l"/>
                <a:tab pos="3657600" algn="l"/>
              </a:tabLst>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tabLst>
                <a:tab pos="3543300" algn="l"/>
                <a:tab pos="3657600" algn="l"/>
              </a:tabLst>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tabLst>
                <a:tab pos="3543300" algn="l"/>
                <a:tab pos="3657600" algn="l"/>
              </a:tabLst>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tabLst>
                <a:tab pos="3543300" algn="l"/>
                <a:tab pos="3657600" algn="l"/>
              </a:tabLst>
              <a:defRPr sz="1400" b="1">
                <a:solidFill>
                  <a:schemeClr val="tx1"/>
                </a:solidFill>
                <a:latin typeface="Arial" panose="020B0604020202020204" pitchFamily="34" charset="0"/>
              </a:defRPr>
            </a:lvl9pPr>
          </a:lstStyle>
          <a:p>
            <a:pPr algn="ctr" eaLnBrk="1" hangingPunct="1"/>
            <a:endParaRPr lang="en-US" altLang="en-US" sz="1600">
              <a:solidFill>
                <a:schemeClr val="bg1"/>
              </a:solidFill>
            </a:endParaRPr>
          </a:p>
          <a:p>
            <a:pPr algn="ctr" eaLnBrk="1" hangingPunct="1">
              <a:buFont typeface="Arial" panose="020B0604020202020204" pitchFamily="34" charset="0"/>
              <a:buNone/>
            </a:pPr>
            <a:r>
              <a:rPr lang="en-US" altLang="en-US" sz="2000">
                <a:solidFill>
                  <a:schemeClr val="bg1"/>
                </a:solidFill>
              </a:rPr>
              <a:t>MAE provisions serve a number of purposes in M&amp;A agreements, including establishing the parameters for a buyer to terminate (or refuse to close) if there has been any change, event etc.  that has or would reasonably be expected to have a material adverse effect on the business, results of operations or financial condition of the target business</a:t>
            </a:r>
          </a:p>
          <a:p>
            <a:pPr algn="ctr" eaLnBrk="1" hangingPunct="1">
              <a:buFont typeface="Arial" panose="020B0604020202020204" pitchFamily="34" charset="0"/>
              <a:buNone/>
            </a:pPr>
            <a:r>
              <a:rPr lang="en-US" altLang="ja-JP" sz="2000">
                <a:solidFill>
                  <a:schemeClr val="bg1"/>
                </a:solidFill>
                <a:ea typeface="MS PGothic" panose="020B0600070205080204" pitchFamily="34" charset="-128"/>
              </a:rPr>
              <a:t>M</a:t>
            </a:r>
            <a:r>
              <a:rPr lang="ja-JP" altLang="en-US" sz="2000">
                <a:solidFill>
                  <a:schemeClr val="bg1"/>
                </a:solidFill>
                <a:ea typeface="MS PGothic" panose="020B0600070205080204" pitchFamily="34" charset="-128"/>
              </a:rPr>
              <a:t>＆</a:t>
            </a:r>
            <a:r>
              <a:rPr lang="en-US" altLang="ja-JP" sz="2000">
                <a:solidFill>
                  <a:schemeClr val="bg1"/>
                </a:solidFill>
                <a:ea typeface="MS PGothic" panose="020B0600070205080204" pitchFamily="34" charset="-128"/>
              </a:rPr>
              <a:t>A</a:t>
            </a:r>
            <a:r>
              <a:rPr lang="ja-JP" altLang="en-US" sz="2000">
                <a:solidFill>
                  <a:schemeClr val="bg1"/>
                </a:solidFill>
                <a:ea typeface="MS PGothic" panose="020B0600070205080204" pitchFamily="34" charset="-128"/>
              </a:rPr>
              <a:t>契約における</a:t>
            </a:r>
            <a:r>
              <a:rPr lang="en-US" altLang="ja-JP" sz="2000">
                <a:solidFill>
                  <a:schemeClr val="bg1"/>
                </a:solidFill>
                <a:ea typeface="MS PGothic" panose="020B0600070205080204" pitchFamily="34" charset="-128"/>
              </a:rPr>
              <a:t>MAE</a:t>
            </a:r>
            <a:r>
              <a:rPr lang="ja-JP" altLang="en-US" sz="2000">
                <a:solidFill>
                  <a:schemeClr val="bg1"/>
                </a:solidFill>
                <a:ea typeface="MS PGothic" panose="020B0600070205080204" pitchFamily="34" charset="-128"/>
              </a:rPr>
              <a:t>条項は多くの目的に適う。対象会社の事業、業績又は財務状況に重大な悪影響を及ぼした又は及ぼすことが合理的に予想される変更や事象等があった場合に買い手が解約（又はクロージング拒否）するためのパラメータを設定することはその一つ。</a:t>
            </a:r>
          </a:p>
          <a:p>
            <a:pPr algn="ctr" eaLnBrk="1" hangingPunct="1">
              <a:buFont typeface="Arial" panose="020B0604020202020204" pitchFamily="34" charset="0"/>
              <a:buNone/>
            </a:pPr>
            <a:endParaRPr lang="en-US" altLang="en-US" sz="2000">
              <a:solidFill>
                <a:schemeClr val="bg1"/>
              </a:solidFill>
            </a:endParaRPr>
          </a:p>
        </p:txBody>
      </p:sp>
      <p:sp>
        <p:nvSpPr>
          <p:cNvPr id="40965" name="Slide Number Placeholder 2"/>
          <p:cNvSpPr>
            <a:spLocks noGrp="1"/>
          </p:cNvSpPr>
          <p:nvPr>
            <p:ph type="sldNum" sz="quarter" idx="17"/>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48E5CE6F-3E1D-4EE3-A2F4-2A2109327E7C}" type="slidenum">
              <a:rPr lang="en-US" altLang="en-US" smtClean="0">
                <a:solidFill>
                  <a:srgbClr val="000000"/>
                </a:solidFill>
                <a:latin typeface="Arial" panose="020B0604020202020204" pitchFamily="34" charset="0"/>
              </a:rPr>
              <a:pPr fontAlgn="base">
                <a:spcBef>
                  <a:spcPct val="0"/>
                </a:spcBef>
                <a:spcAft>
                  <a:spcPct val="0"/>
                </a:spcAft>
              </a:pPr>
              <a:t>18</a:t>
            </a:fld>
            <a:endParaRPr lang="en-US" altLang="en-US" smtClean="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53163" y="1871663"/>
            <a:ext cx="5595937" cy="4322762"/>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65125" y="1908175"/>
            <a:ext cx="5767388" cy="428625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88" name="Text Placeholder 8"/>
          <p:cNvSpPr>
            <a:spLocks noGrp="1"/>
          </p:cNvSpPr>
          <p:nvPr>
            <p:ph type="body" sz="quarter" idx="13"/>
          </p:nvPr>
        </p:nvSpPr>
        <p:spPr bwMode="auto">
          <a:xfrm>
            <a:off x="685800" y="1220788"/>
            <a:ext cx="10790238" cy="768350"/>
          </a:xfrm>
        </p:spPr>
        <p:txBody>
          <a:bodyPr wrap="square" numCol="1" compatLnSpc="1">
            <a:prstTxWarp prst="textNoShape">
              <a:avLst/>
            </a:prstTxWarp>
          </a:bodyPr>
          <a:lstStyle/>
          <a:p>
            <a:pPr>
              <a:lnSpc>
                <a:spcPct val="80000"/>
              </a:lnSpc>
            </a:pPr>
            <a:r>
              <a:rPr lang="en-US" altLang="en-US" sz="2000" smtClean="0"/>
              <a:t>Material Adverse Effect / Material Adverse Change (“MAE”) Provisions</a:t>
            </a:r>
          </a:p>
          <a:p>
            <a:pPr>
              <a:lnSpc>
                <a:spcPct val="80000"/>
              </a:lnSpc>
            </a:pPr>
            <a:r>
              <a:rPr lang="ja-JP" altLang="en-US" sz="2000" smtClean="0">
                <a:ea typeface="MS PGothic" panose="020B0600070205080204" pitchFamily="34" charset="-128"/>
              </a:rPr>
              <a:t>重要な悪影響・重要な悪化（「</a:t>
            </a:r>
            <a:r>
              <a:rPr lang="en-US" altLang="ja-JP" sz="2000" smtClean="0">
                <a:ea typeface="MS PGothic" panose="020B0600070205080204" pitchFamily="34" charset="-128"/>
              </a:rPr>
              <a:t>MAE</a:t>
            </a:r>
            <a:r>
              <a:rPr lang="ja-JP" altLang="en-US" sz="2000" smtClean="0">
                <a:ea typeface="MS PGothic" panose="020B0600070205080204" pitchFamily="34" charset="-128"/>
              </a:rPr>
              <a:t>」）に関する規定</a:t>
            </a:r>
          </a:p>
          <a:p>
            <a:pPr>
              <a:lnSpc>
                <a:spcPct val="80000"/>
              </a:lnSpc>
            </a:pPr>
            <a:endParaRPr lang="en-US" altLang="en-US" smtClean="0"/>
          </a:p>
        </p:txBody>
      </p:sp>
      <p:sp>
        <p:nvSpPr>
          <p:cNvPr id="7" name="Title 6"/>
          <p:cNvSpPr>
            <a:spLocks noGrp="1"/>
          </p:cNvSpPr>
          <p:nvPr>
            <p:ph type="title"/>
          </p:nvPr>
        </p:nvSpPr>
        <p:spPr>
          <a:xfrm>
            <a:off x="685800" y="552450"/>
            <a:ext cx="10790238" cy="609600"/>
          </a:xfrm>
        </p:spPr>
        <p:txBody>
          <a:bodyPr wrap="square" numCol="1" compatLnSpc="1">
            <a:prstTxWarp prst="textNoShape">
              <a:avLst/>
            </a:prstTxWarp>
            <a:normAutofit fontScale="90000"/>
          </a:bodyPr>
          <a:lstStyle/>
          <a:p>
            <a:pPr>
              <a:defRPr/>
            </a:pPr>
            <a:r>
              <a:rPr lang="en-US" altLang="en-US" sz="2900" cap="none" dirty="0" smtClean="0"/>
              <a:t>RISK MANAGEMENT: MAE PROVISIONS AND CLOSING CONDITIONS (2 OF 2)</a:t>
            </a:r>
            <a:br>
              <a:rPr lang="en-US" altLang="en-US" sz="2900" cap="none" dirty="0" smtClean="0"/>
            </a:br>
            <a:r>
              <a:rPr lang="ja-JP" altLang="en-US" sz="2900" cap="none" dirty="0" smtClean="0">
                <a:ea typeface="MS PGothic" panose="020B0600070205080204" pitchFamily="34" charset="-128"/>
              </a:rPr>
              <a:t>リスク管理：</a:t>
            </a:r>
            <a:r>
              <a:rPr lang="en-US" altLang="ja-JP" sz="2900" cap="none" dirty="0" smtClean="0">
                <a:ea typeface="MS PGothic" panose="020B0600070205080204" pitchFamily="34" charset="-128"/>
              </a:rPr>
              <a:t>MAE</a:t>
            </a:r>
            <a:r>
              <a:rPr lang="ja-JP" altLang="en-US" sz="2900" cap="none" dirty="0" smtClean="0">
                <a:ea typeface="MS PGothic" panose="020B0600070205080204" pitchFamily="34" charset="-128"/>
              </a:rPr>
              <a:t>条項とクロージング条件（２／２）</a:t>
            </a:r>
            <a:endParaRPr lang="en-US" altLang="en-US" sz="2900" cap="none" dirty="0" smtClean="0"/>
          </a:p>
        </p:txBody>
      </p:sp>
      <p:sp>
        <p:nvSpPr>
          <p:cNvPr id="41990" name="Slide Number Placeholder 2"/>
          <p:cNvSpPr>
            <a:spLocks noGrp="1"/>
          </p:cNvSpPr>
          <p:nvPr>
            <p:ph type="sldNum" sz="quarter" idx="17"/>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0582E469-C550-4C09-B404-C7577E6220AF}" type="slidenum">
              <a:rPr lang="en-US" altLang="en-US" smtClean="0">
                <a:solidFill>
                  <a:srgbClr val="000000"/>
                </a:solidFill>
                <a:latin typeface="Arial" panose="020B0604020202020204" pitchFamily="34" charset="0"/>
              </a:rPr>
              <a:pPr fontAlgn="base">
                <a:spcBef>
                  <a:spcPct val="0"/>
                </a:spcBef>
                <a:spcAft>
                  <a:spcPct val="0"/>
                </a:spcAft>
              </a:pPr>
              <a:t>19</a:t>
            </a:fld>
            <a:endParaRPr lang="en-US" altLang="en-US" smtClean="0">
              <a:solidFill>
                <a:srgbClr val="000000"/>
              </a:solidFill>
              <a:latin typeface="Arial" panose="020B0604020202020204" pitchFamily="34" charset="0"/>
            </a:endParaRPr>
          </a:p>
        </p:txBody>
      </p:sp>
      <p:sp>
        <p:nvSpPr>
          <p:cNvPr id="41991" name="Content Placeholder 7"/>
          <p:cNvSpPr txBox="1">
            <a:spLocks/>
          </p:cNvSpPr>
          <p:nvPr/>
        </p:nvSpPr>
        <p:spPr bwMode="auto">
          <a:xfrm>
            <a:off x="6759575" y="1908175"/>
            <a:ext cx="4583113"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685800" indent="-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a:buFont typeface="Arial" panose="020B0604020202020204" pitchFamily="34" charset="0"/>
              <a:buNone/>
            </a:pPr>
            <a:r>
              <a:rPr lang="en-US" altLang="en-US" sz="1600"/>
              <a:t> </a:t>
            </a:r>
          </a:p>
        </p:txBody>
      </p:sp>
      <p:sp>
        <p:nvSpPr>
          <p:cNvPr id="41992" name="Content Placeholder 7"/>
          <p:cNvSpPr txBox="1">
            <a:spLocks/>
          </p:cNvSpPr>
          <p:nvPr/>
        </p:nvSpPr>
        <p:spPr bwMode="auto">
          <a:xfrm>
            <a:off x="461963" y="1989138"/>
            <a:ext cx="558958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spcAft>
                <a:spcPts val="1200"/>
              </a:spcAft>
              <a:buClr>
                <a:srgbClr val="00A68E"/>
              </a:buClr>
              <a:buFont typeface="Arial" panose="020B0604020202020204" pitchFamily="34" charset="0"/>
              <a:buNone/>
            </a:pPr>
            <a:r>
              <a:rPr lang="en-US" altLang="en-US" sz="1600" b="1" dirty="0">
                <a:solidFill>
                  <a:srgbClr val="000000"/>
                </a:solidFill>
              </a:rPr>
              <a:t>                       </a:t>
            </a:r>
            <a:r>
              <a:rPr lang="en-US" altLang="en-US" sz="2000" b="1" dirty="0">
                <a:solidFill>
                  <a:srgbClr val="134566"/>
                </a:solidFill>
              </a:rPr>
              <a:t>U.S. Practice</a:t>
            </a:r>
            <a:r>
              <a:rPr lang="ja-JP" altLang="en-US" sz="2000" b="1" dirty="0">
                <a:solidFill>
                  <a:srgbClr val="134566"/>
                </a:solidFill>
                <a:ea typeface="MS PGothic" panose="020B0600070205080204" pitchFamily="34" charset="-128"/>
              </a:rPr>
              <a:t>　米国の実務</a:t>
            </a:r>
            <a:r>
              <a:rPr lang="en-US" altLang="en-US" sz="2000" b="1" dirty="0">
                <a:solidFill>
                  <a:srgbClr val="007D6A"/>
                </a:solidFill>
              </a:rPr>
              <a:t/>
            </a:r>
            <a:br>
              <a:rPr lang="en-US" altLang="en-US" sz="2000" b="1" dirty="0">
                <a:solidFill>
                  <a:srgbClr val="007D6A"/>
                </a:solidFill>
              </a:rPr>
            </a:br>
            <a:r>
              <a:rPr lang="en-US" altLang="en-US" sz="2000" b="1" dirty="0">
                <a:solidFill>
                  <a:srgbClr val="007D6A"/>
                </a:solidFill>
              </a:rPr>
              <a:t/>
            </a:r>
            <a:br>
              <a:rPr lang="en-US" altLang="en-US" sz="2000" b="1" dirty="0">
                <a:solidFill>
                  <a:srgbClr val="007D6A"/>
                </a:solidFill>
              </a:rPr>
            </a:br>
            <a:r>
              <a:rPr lang="en-US" altLang="en-US" sz="1600" dirty="0"/>
              <a:t>In U.S. practice almost all M&amp;A agreements contain MAE provisions which are typically silent as to precise financial metrics and contain carve-outs for systemic risks that a buyer is expected to bear (including changes in general economic conditions or in the industry, changes in Law, natural disasters, sometimes epidemics etc.) which again are frequently subject to exceptions for a “disproportionate effect” (in which case seller bears risk of the disproportionate effect on target company compared to others in the same industry)</a:t>
            </a:r>
            <a:r>
              <a:rPr lang="ja-JP" altLang="en-US" sz="1600" dirty="0">
                <a:ea typeface="MS PGothic" panose="020B0600070205080204" pitchFamily="34" charset="-128"/>
              </a:rPr>
              <a:t> 米国の実務では、ほとんどすべての</a:t>
            </a:r>
            <a:r>
              <a:rPr lang="en-US" altLang="ja-JP" sz="1600" dirty="0">
                <a:ea typeface="MS PGothic" panose="020B0600070205080204" pitchFamily="34" charset="-128"/>
              </a:rPr>
              <a:t>M&amp;A</a:t>
            </a:r>
            <a:r>
              <a:rPr lang="ja-JP" altLang="en-US" sz="1600" dirty="0">
                <a:ea typeface="MS PGothic" panose="020B0600070205080204" pitchFamily="34" charset="-128"/>
              </a:rPr>
              <a:t>契約が</a:t>
            </a:r>
            <a:r>
              <a:rPr lang="en-US" altLang="ja-JP" sz="1600" dirty="0">
                <a:ea typeface="MS PGothic" panose="020B0600070205080204" pitchFamily="34" charset="-128"/>
              </a:rPr>
              <a:t>MAE</a:t>
            </a:r>
            <a:r>
              <a:rPr lang="ja-JP" altLang="en-US" sz="1600" dirty="0">
                <a:ea typeface="MS PGothic" panose="020B0600070205080204" pitchFamily="34" charset="-128"/>
              </a:rPr>
              <a:t>条項を含む。同条項は、正確な財務指標について一般的には定めていないが、買い手が負担するとされるシステミックリスク（一般的な経済状況や業界の変化、法律の変更、自然災害、時には疫病などを含む）のためのカーブアウトについて定めている。これは頻繁に「不均衡な影響」（この場合、売り手は同業他社と比較して対象企業に生じた不均衡な影響のリスクを負担する）の例外になる</a:t>
            </a:r>
            <a:endParaRPr lang="en-US" altLang="en-US" sz="1600" dirty="0"/>
          </a:p>
          <a:p>
            <a:pPr eaLnBrk="1" hangingPunct="1">
              <a:spcAft>
                <a:spcPts val="1200"/>
              </a:spcAft>
              <a:buClr>
                <a:srgbClr val="00A68E"/>
              </a:buClr>
              <a:buFont typeface="Arial" panose="020B0604020202020204" pitchFamily="34" charset="0"/>
              <a:buNone/>
            </a:pPr>
            <a:endParaRPr lang="en-US" altLang="en-US" sz="1800" dirty="0">
              <a:solidFill>
                <a:srgbClr val="000000"/>
              </a:solidFill>
            </a:endParaRPr>
          </a:p>
          <a:p>
            <a:pPr lvl="1" eaLnBrk="1" hangingPunct="1">
              <a:spcAft>
                <a:spcPts val="1200"/>
              </a:spcAft>
              <a:buClr>
                <a:srgbClr val="00A68E"/>
              </a:buClr>
              <a:buFont typeface="Arial" panose="020B0604020202020204" pitchFamily="34" charset="0"/>
              <a:buNone/>
            </a:pPr>
            <a:r>
              <a:rPr lang="en-US" altLang="en-US" sz="1400" dirty="0">
                <a:solidFill>
                  <a:srgbClr val="000000"/>
                </a:solidFill>
              </a:rPr>
              <a:t/>
            </a:r>
            <a:br>
              <a:rPr lang="en-US" altLang="en-US" sz="1400" dirty="0">
                <a:solidFill>
                  <a:srgbClr val="000000"/>
                </a:solidFill>
              </a:rPr>
            </a:br>
            <a:endParaRPr lang="en-US" altLang="en-US" sz="1800" dirty="0"/>
          </a:p>
        </p:txBody>
      </p:sp>
      <p:sp>
        <p:nvSpPr>
          <p:cNvPr id="41993" name="Content Placeholder 7"/>
          <p:cNvSpPr txBox="1">
            <a:spLocks/>
          </p:cNvSpPr>
          <p:nvPr/>
        </p:nvSpPr>
        <p:spPr bwMode="auto">
          <a:xfrm>
            <a:off x="6334125" y="1989138"/>
            <a:ext cx="53657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eaLnBrk="1" hangingPunct="1">
              <a:spcAft>
                <a:spcPts val="1200"/>
              </a:spcAft>
              <a:buClr>
                <a:srgbClr val="00A68E"/>
              </a:buClr>
              <a:buFont typeface="Arial" panose="020B0604020202020204" pitchFamily="34" charset="0"/>
              <a:buNone/>
            </a:pPr>
            <a:r>
              <a:rPr lang="en-US" altLang="en-US" sz="2000" b="1">
                <a:solidFill>
                  <a:srgbClr val="134566"/>
                </a:solidFill>
              </a:rPr>
              <a:t>              </a:t>
            </a:r>
            <a:r>
              <a:rPr lang="en-US" altLang="en-US" sz="2000" b="1">
                <a:solidFill>
                  <a:srgbClr val="C00000"/>
                </a:solidFill>
              </a:rPr>
              <a:t>European Practice </a:t>
            </a:r>
            <a:r>
              <a:rPr lang="ja-JP" altLang="en-US" sz="2000" b="1">
                <a:solidFill>
                  <a:srgbClr val="C00000"/>
                </a:solidFill>
                <a:ea typeface="MS PGothic" panose="020B0600070205080204" pitchFamily="34" charset="-128"/>
              </a:rPr>
              <a:t>欧州の実務</a:t>
            </a:r>
            <a:r>
              <a:rPr lang="en-US" altLang="en-US" sz="1800" b="1">
                <a:solidFill>
                  <a:srgbClr val="134566"/>
                </a:solidFill>
              </a:rPr>
              <a:t/>
            </a:r>
            <a:br>
              <a:rPr lang="en-US" altLang="en-US" sz="1800" b="1">
                <a:solidFill>
                  <a:srgbClr val="134566"/>
                </a:solidFill>
              </a:rPr>
            </a:br>
            <a:r>
              <a:rPr lang="en-US" altLang="en-US" sz="1800" b="1">
                <a:solidFill>
                  <a:srgbClr val="134566"/>
                </a:solidFill>
              </a:rPr>
              <a:t/>
            </a:r>
            <a:br>
              <a:rPr lang="en-US" altLang="en-US" sz="1800" b="1">
                <a:solidFill>
                  <a:srgbClr val="134566"/>
                </a:solidFill>
              </a:rPr>
            </a:br>
            <a:r>
              <a:rPr lang="en-US" altLang="en-US" sz="1600"/>
              <a:t>In European practice few M&amp;A agreements (≈20%) include MAE provisions and, if they do, they are often defined as to the required impact on EBITDA or other metrics; less than 50% of those agreements include carve-outs and “disproportionate effect” exceptions from carve-outs; there are currently many discussions around MAE and we may see more MAE clauses in European M&amp;A as a result of Coronavirus</a:t>
            </a:r>
            <a:r>
              <a:rPr lang="ja-JP" altLang="en-US" sz="1800">
                <a:ea typeface="MS PGothic" panose="020B0600070205080204" pitchFamily="34" charset="-128"/>
              </a:rPr>
              <a:t>　</a:t>
            </a:r>
            <a:r>
              <a:rPr lang="en-US" altLang="ja-JP" sz="1800">
                <a:ea typeface="MS PGothic" panose="020B0600070205080204" pitchFamily="34" charset="-128"/>
              </a:rPr>
              <a:t/>
            </a:r>
            <a:br>
              <a:rPr lang="en-US" altLang="ja-JP" sz="1800">
                <a:ea typeface="MS PGothic" panose="020B0600070205080204" pitchFamily="34" charset="-128"/>
              </a:rPr>
            </a:br>
            <a:r>
              <a:rPr lang="ja-JP" altLang="en-US" sz="1600">
                <a:ea typeface="MS PGothic" panose="020B0600070205080204" pitchFamily="34" charset="-128"/>
              </a:rPr>
              <a:t>欧州の実務では、</a:t>
            </a:r>
            <a:r>
              <a:rPr lang="en-US" altLang="ja-JP" sz="1600">
                <a:ea typeface="MS PGothic" panose="020B0600070205080204" pitchFamily="34" charset="-128"/>
              </a:rPr>
              <a:t>MAE</a:t>
            </a:r>
            <a:r>
              <a:rPr lang="ja-JP" altLang="en-US" sz="1600">
                <a:ea typeface="MS PGothic" panose="020B0600070205080204" pitchFamily="34" charset="-128"/>
              </a:rPr>
              <a:t>条項を含む</a:t>
            </a:r>
            <a:r>
              <a:rPr lang="en-US" altLang="ja-JP" sz="1600">
                <a:ea typeface="MS PGothic" panose="020B0600070205080204" pitchFamily="34" charset="-128"/>
              </a:rPr>
              <a:t>M&amp;A</a:t>
            </a:r>
            <a:r>
              <a:rPr lang="ja-JP" altLang="en-US" sz="1600">
                <a:ea typeface="MS PGothic" panose="020B0600070205080204" pitchFamily="34" charset="-128"/>
              </a:rPr>
              <a:t>契約はほとんどなく（</a:t>
            </a:r>
            <a:r>
              <a:rPr lang="en-US" altLang="ja-JP" sz="1600">
                <a:ea typeface="MS PGothic" panose="020B0600070205080204" pitchFamily="34" charset="-128"/>
              </a:rPr>
              <a:t>20</a:t>
            </a:r>
            <a:r>
              <a:rPr lang="ja-JP" altLang="en-US" sz="1600">
                <a:ea typeface="MS PGothic" panose="020B0600070205080204" pitchFamily="34" charset="-128"/>
              </a:rPr>
              <a:t>％程度）、仮に含む場合でも、</a:t>
            </a:r>
            <a:r>
              <a:rPr lang="en-US" altLang="ja-JP" sz="1600">
                <a:ea typeface="MS PGothic" panose="020B0600070205080204" pitchFamily="34" charset="-128"/>
              </a:rPr>
              <a:t>EBITDA</a:t>
            </a:r>
            <a:r>
              <a:rPr lang="ja-JP" altLang="en-US" sz="1600">
                <a:ea typeface="MS PGothic" panose="020B0600070205080204" pitchFamily="34" charset="-128"/>
              </a:rPr>
              <a:t>やその他の指標への一定の影響で定義されていることが多い。そのうち</a:t>
            </a:r>
            <a:r>
              <a:rPr lang="en-US" altLang="ja-JP" sz="1600">
                <a:ea typeface="MS PGothic" panose="020B0600070205080204" pitchFamily="34" charset="-128"/>
              </a:rPr>
              <a:t>50</a:t>
            </a:r>
            <a:r>
              <a:rPr lang="ja-JP" altLang="en-US" sz="1600">
                <a:ea typeface="MS PGothic" panose="020B0600070205080204" pitchFamily="34" charset="-128"/>
              </a:rPr>
              <a:t>％未満の契約は、カーブアウトやカーブアウトからの「不均衡な影響」の例外について定めている。現在、</a:t>
            </a:r>
            <a:r>
              <a:rPr lang="en-US" altLang="ja-JP" sz="1600">
                <a:ea typeface="MS PGothic" panose="020B0600070205080204" pitchFamily="34" charset="-128"/>
              </a:rPr>
              <a:t>MAE</a:t>
            </a:r>
            <a:r>
              <a:rPr lang="ja-JP" altLang="en-US" sz="1600">
                <a:ea typeface="MS PGothic" panose="020B0600070205080204" pitchFamily="34" charset="-128"/>
              </a:rPr>
              <a:t>をめぐる議論が盛んに行われており、コロナウイルスの結果、欧州の</a:t>
            </a:r>
            <a:r>
              <a:rPr lang="en-US" altLang="ja-JP" sz="1600">
                <a:ea typeface="MS PGothic" panose="020B0600070205080204" pitchFamily="34" charset="-128"/>
              </a:rPr>
              <a:t>M&amp;A</a:t>
            </a:r>
            <a:r>
              <a:rPr lang="ja-JP" altLang="en-US" sz="1600">
                <a:ea typeface="MS PGothic" panose="020B0600070205080204" pitchFamily="34" charset="-128"/>
              </a:rPr>
              <a:t>でより多くの</a:t>
            </a:r>
            <a:r>
              <a:rPr lang="en-US" altLang="ja-JP" sz="1600">
                <a:ea typeface="MS PGothic" panose="020B0600070205080204" pitchFamily="34" charset="-128"/>
              </a:rPr>
              <a:t>MAE</a:t>
            </a:r>
            <a:r>
              <a:rPr lang="ja-JP" altLang="en-US" sz="1600">
                <a:ea typeface="MS PGothic" panose="020B0600070205080204" pitchFamily="34" charset="-128"/>
              </a:rPr>
              <a:t>条項を目にすることになる可能性がある</a:t>
            </a:r>
          </a:p>
          <a:p>
            <a:pPr eaLnBrk="1" hangingPunct="1">
              <a:spcAft>
                <a:spcPts val="1200"/>
              </a:spcAft>
              <a:buClr>
                <a:srgbClr val="00A68E"/>
              </a:buClr>
              <a:buFont typeface="Arial" panose="020B0604020202020204" pitchFamily="34" charset="0"/>
              <a:buNone/>
            </a:pPr>
            <a:endParaRPr lang="en-US" altLang="en-US" sz="1800"/>
          </a:p>
          <a:p>
            <a:pPr eaLnBrk="1" hangingPunct="1">
              <a:spcAft>
                <a:spcPts val="1200"/>
              </a:spcAft>
              <a:buClr>
                <a:srgbClr val="00A68E"/>
              </a:buClr>
              <a:buFont typeface="Arial" panose="020B0604020202020204" pitchFamily="34" charset="0"/>
              <a:buNone/>
            </a:pPr>
            <a:endParaRPr lang="en-US" altLang="en-US" sz="1800">
              <a:solidFill>
                <a:srgbClr val="000000"/>
              </a:solidFill>
            </a:endParaRPr>
          </a:p>
          <a:p>
            <a:pPr lvl="1" eaLnBrk="1" hangingPunct="1">
              <a:spcAft>
                <a:spcPts val="1200"/>
              </a:spcAft>
              <a:buClr>
                <a:srgbClr val="00A68E"/>
              </a:buClr>
              <a:buFont typeface="Arial" panose="020B0604020202020204" pitchFamily="34" charset="0"/>
              <a:buNone/>
            </a:pPr>
            <a:r>
              <a:rPr lang="en-US" altLang="en-US" sz="1400">
                <a:solidFill>
                  <a:srgbClr val="000000"/>
                </a:solidFill>
              </a:rPr>
              <a:t/>
            </a:r>
            <a:br>
              <a:rPr lang="en-US" altLang="en-US" sz="1400">
                <a:solidFill>
                  <a:srgbClr val="000000"/>
                </a:solidFill>
              </a:rPr>
            </a:b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90"/>
          </p:nvPr>
        </p:nvPicPr>
        <p:blipFill>
          <a:blip r:embed="rId2" cstate="print">
            <a:extLst>
              <a:ext uri="{28A0092B-C50C-407E-A947-70E740481C1C}">
                <a14:useLocalDpi xmlns:a14="http://schemas.microsoft.com/office/drawing/2010/main" val="0"/>
              </a:ext>
            </a:extLst>
          </a:blip>
          <a:stretch>
            <a:fillRect/>
          </a:stretch>
        </p:blipFill>
        <p:spPr>
          <a:xfrm>
            <a:off x="543604" y="1258888"/>
            <a:ext cx="1471843" cy="1474787"/>
          </a:xfrm>
        </p:spPr>
      </p:pic>
      <p:pic>
        <p:nvPicPr>
          <p:cNvPr id="4" name="Picture Placeholder 3"/>
          <p:cNvPicPr>
            <a:picLocks noGrp="1" noChangeAspect="1"/>
          </p:cNvPicPr>
          <p:nvPr>
            <p:ph type="pic" sz="quarter" idx="97"/>
          </p:nvPr>
        </p:nvPicPr>
        <p:blipFill>
          <a:blip r:embed="rId3" cstate="print">
            <a:extLst>
              <a:ext uri="{28A0092B-C50C-407E-A947-70E740481C1C}">
                <a14:useLocalDpi xmlns:a14="http://schemas.microsoft.com/office/drawing/2010/main" val="0"/>
              </a:ext>
            </a:extLst>
          </a:blip>
          <a:stretch>
            <a:fillRect/>
          </a:stretch>
        </p:blipFill>
        <p:spPr>
          <a:xfrm>
            <a:off x="4272757" y="1258888"/>
            <a:ext cx="1474787" cy="1474787"/>
          </a:xfrm>
        </p:spPr>
      </p:pic>
      <p:pic>
        <p:nvPicPr>
          <p:cNvPr id="3" name="Picture Placeholder 2"/>
          <p:cNvPicPr>
            <a:picLocks noGrp="1" noChangeAspect="1"/>
          </p:cNvPicPr>
          <p:nvPr>
            <p:ph type="pic" sz="quarter" idx="98"/>
          </p:nvPr>
        </p:nvPicPr>
        <p:blipFill>
          <a:blip r:embed="rId4" cstate="print">
            <a:extLst>
              <a:ext uri="{28A0092B-C50C-407E-A947-70E740481C1C}">
                <a14:useLocalDpi xmlns:a14="http://schemas.microsoft.com/office/drawing/2010/main" val="0"/>
              </a:ext>
            </a:extLst>
          </a:blip>
          <a:stretch>
            <a:fillRect/>
          </a:stretch>
        </p:blipFill>
        <p:spPr>
          <a:xfrm>
            <a:off x="7977982" y="1258888"/>
            <a:ext cx="1474787" cy="1474787"/>
          </a:xfrm>
        </p:spPr>
      </p:pic>
      <p:sp>
        <p:nvSpPr>
          <p:cNvPr id="10" name="Title 9"/>
          <p:cNvSpPr>
            <a:spLocks noGrp="1"/>
          </p:cNvSpPr>
          <p:nvPr>
            <p:ph type="title"/>
          </p:nvPr>
        </p:nvSpPr>
        <p:spPr>
          <a:xfrm>
            <a:off x="685800" y="457200"/>
            <a:ext cx="10817225" cy="728663"/>
          </a:xfrm>
        </p:spPr>
        <p:txBody>
          <a:bodyPr wrap="square" numCol="1" compatLnSpc="1">
            <a:prstTxWarp prst="textNoShape">
              <a:avLst/>
            </a:prstTxWarp>
          </a:bodyPr>
          <a:lstStyle/>
          <a:p>
            <a:pPr eaLnBrk="1" hangingPunct="1">
              <a:defRPr/>
            </a:pPr>
            <a:r>
              <a:rPr lang="en-US" altLang="en-US" cap="none" dirty="0" smtClean="0"/>
              <a:t>SPEAKERS</a:t>
            </a:r>
            <a:r>
              <a:rPr lang="ja-JP" altLang="en-US" cap="none" dirty="0" smtClean="0">
                <a:ea typeface="MS PGothic" panose="020B0600070205080204" pitchFamily="34" charset="-128"/>
              </a:rPr>
              <a:t>　講演者</a:t>
            </a:r>
            <a:endParaRPr lang="en-US" altLang="en-US" cap="none" dirty="0" smtClean="0"/>
          </a:p>
        </p:txBody>
      </p:sp>
      <p:sp>
        <p:nvSpPr>
          <p:cNvPr id="23558" name="Slide Number Placeholder 5"/>
          <p:cNvSpPr>
            <a:spLocks noGrp="1"/>
          </p:cNvSpPr>
          <p:nvPr>
            <p:ph type="sldNum" sz="quarter" idx="110"/>
          </p:nvPr>
        </p:nvSpPr>
        <p:spPr bwMode="auto">
          <a:prstGeom prst="parallelogram">
            <a:avLst>
              <a:gd name="adj" fmla="val 100639"/>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925E639D-DC7B-438D-BFA0-BBF310D38B60}" type="slidenum">
              <a:rPr lang="en-US" altLang="en-US" smtClean="0">
                <a:latin typeface="Arial" panose="020B0604020202020204" pitchFamily="34" charset="0"/>
              </a:rPr>
              <a:pPr fontAlgn="base">
                <a:spcBef>
                  <a:spcPct val="0"/>
                </a:spcBef>
                <a:spcAft>
                  <a:spcPct val="0"/>
                </a:spcAft>
              </a:pPr>
              <a:t>2</a:t>
            </a:fld>
            <a:endParaRPr lang="en-US" altLang="en-US" smtClean="0">
              <a:latin typeface="Arial" panose="020B0604020202020204" pitchFamily="34" charset="0"/>
            </a:endParaRPr>
          </a:p>
        </p:txBody>
      </p:sp>
      <p:sp>
        <p:nvSpPr>
          <p:cNvPr id="11" name="Text Placeholder 10"/>
          <p:cNvSpPr>
            <a:spLocks noGrp="1"/>
          </p:cNvSpPr>
          <p:nvPr>
            <p:ph type="body" idx="1"/>
          </p:nvPr>
        </p:nvSpPr>
        <p:spPr>
          <a:xfrm>
            <a:off x="2176578" y="2184400"/>
            <a:ext cx="1684338" cy="549275"/>
          </a:xfrm>
        </p:spPr>
        <p:txBody>
          <a:bodyPr/>
          <a:lstStyle/>
          <a:p>
            <a:pPr eaLnBrk="1" fontAlgn="auto" hangingPunct="1">
              <a:defRPr/>
            </a:pPr>
            <a:r>
              <a:rPr lang="en-US" dirty="0" smtClean="0"/>
              <a:t>Thomas</a:t>
            </a:r>
            <a:br>
              <a:rPr lang="en-US" dirty="0" smtClean="0"/>
            </a:br>
            <a:r>
              <a:rPr lang="en-US" dirty="0" smtClean="0"/>
              <a:t>Sauermilch</a:t>
            </a:r>
          </a:p>
          <a:p>
            <a:pPr eaLnBrk="1" fontAlgn="auto" hangingPunct="1">
              <a:defRPr/>
            </a:pPr>
            <a:r>
              <a:rPr lang="ja-JP" altLang="en-US" dirty="0"/>
              <a:t>トーマ</a:t>
            </a:r>
            <a:r>
              <a:rPr lang="ja-JP" altLang="en-US" dirty="0" smtClean="0"/>
              <a:t>ス・</a:t>
            </a:r>
            <a:r>
              <a:rPr lang="en-US" altLang="ja-JP" dirty="0" smtClean="0"/>
              <a:t/>
            </a:r>
            <a:br>
              <a:rPr lang="en-US" altLang="ja-JP" dirty="0" smtClean="0"/>
            </a:br>
            <a:r>
              <a:rPr lang="ja-JP" altLang="en-US" dirty="0" smtClean="0"/>
              <a:t>サワーミルチ</a:t>
            </a:r>
            <a:endParaRPr lang="en-US" dirty="0"/>
          </a:p>
        </p:txBody>
      </p:sp>
      <p:sp>
        <p:nvSpPr>
          <p:cNvPr id="15" name="Text Placeholder 14"/>
          <p:cNvSpPr>
            <a:spLocks noGrp="1"/>
          </p:cNvSpPr>
          <p:nvPr>
            <p:ph type="body" idx="103"/>
          </p:nvPr>
        </p:nvSpPr>
        <p:spPr>
          <a:xfrm>
            <a:off x="5922963" y="2184400"/>
            <a:ext cx="1684338" cy="549275"/>
          </a:xfrm>
        </p:spPr>
        <p:txBody>
          <a:bodyPr/>
          <a:lstStyle/>
          <a:p>
            <a:pPr eaLnBrk="1" fontAlgn="auto" hangingPunct="1">
              <a:defRPr/>
            </a:pPr>
            <a:r>
              <a:rPr lang="en-US" dirty="0" smtClean="0"/>
              <a:t>Nicolas</a:t>
            </a:r>
            <a:br>
              <a:rPr lang="en-US" dirty="0" smtClean="0"/>
            </a:br>
            <a:r>
              <a:rPr lang="en-US" dirty="0" smtClean="0"/>
              <a:t>Lafont</a:t>
            </a:r>
            <a:br>
              <a:rPr lang="en-US" dirty="0" smtClean="0"/>
            </a:br>
            <a:r>
              <a:rPr lang="ja-JP" altLang="en-US" dirty="0" smtClean="0"/>
              <a:t>ニコラ・</a:t>
            </a:r>
            <a:r>
              <a:rPr lang="en-US" altLang="ja-JP" dirty="0" smtClean="0"/>
              <a:t/>
            </a:r>
            <a:br>
              <a:rPr lang="en-US" altLang="ja-JP" dirty="0" smtClean="0"/>
            </a:br>
            <a:r>
              <a:rPr lang="ja-JP" altLang="en-US" dirty="0" smtClean="0"/>
              <a:t>ラフォント</a:t>
            </a:r>
            <a:endParaRPr lang="en-US" dirty="0"/>
          </a:p>
        </p:txBody>
      </p:sp>
      <p:sp>
        <p:nvSpPr>
          <p:cNvPr id="16" name="Text Placeholder 15"/>
          <p:cNvSpPr>
            <a:spLocks noGrp="1"/>
          </p:cNvSpPr>
          <p:nvPr>
            <p:ph type="body" idx="104"/>
          </p:nvPr>
        </p:nvSpPr>
        <p:spPr>
          <a:xfrm>
            <a:off x="9602062" y="2184400"/>
            <a:ext cx="1684337" cy="549275"/>
          </a:xfrm>
        </p:spPr>
        <p:txBody>
          <a:bodyPr/>
          <a:lstStyle/>
          <a:p>
            <a:pPr eaLnBrk="1" fontAlgn="auto" hangingPunct="1">
              <a:defRPr/>
            </a:pPr>
            <a:r>
              <a:rPr lang="en-US" dirty="0" smtClean="0"/>
              <a:t>Stefan Meisner</a:t>
            </a:r>
          </a:p>
          <a:p>
            <a:pPr eaLnBrk="1" fontAlgn="auto" hangingPunct="1">
              <a:defRPr/>
            </a:pPr>
            <a:r>
              <a:rPr lang="ja-JP" altLang="en-US" dirty="0"/>
              <a:t>ステファ</a:t>
            </a:r>
            <a:r>
              <a:rPr lang="ja-JP" altLang="en-US" dirty="0" smtClean="0"/>
              <a:t>ン・</a:t>
            </a:r>
            <a:r>
              <a:rPr lang="en-US" altLang="ja-JP" dirty="0" smtClean="0"/>
              <a:t/>
            </a:r>
            <a:br>
              <a:rPr lang="en-US" altLang="ja-JP" dirty="0" smtClean="0"/>
            </a:br>
            <a:r>
              <a:rPr lang="ja-JP" altLang="en-US" dirty="0" smtClean="0"/>
              <a:t>マイズナー</a:t>
            </a:r>
            <a:endParaRPr lang="en-US" dirty="0"/>
          </a:p>
        </p:txBody>
      </p:sp>
      <p:sp>
        <p:nvSpPr>
          <p:cNvPr id="17" name="Text Placeholder 16"/>
          <p:cNvSpPr>
            <a:spLocks noGrp="1"/>
          </p:cNvSpPr>
          <p:nvPr>
            <p:ph type="body" sz="quarter" idx="105"/>
          </p:nvPr>
        </p:nvSpPr>
        <p:spPr>
          <a:xfrm>
            <a:off x="809625" y="3119438"/>
            <a:ext cx="3213100" cy="3171825"/>
          </a:xfrm>
        </p:spPr>
        <p:txBody>
          <a:bodyPr wrap="square" numCol="1" anchor="t" anchorCtr="0" compatLnSpc="1">
            <a:prstTxWarp prst="textNoShape">
              <a:avLst/>
            </a:prstTxWarp>
          </a:bodyPr>
          <a:lstStyle/>
          <a:p>
            <a:pPr eaLnBrk="1" hangingPunct="1">
              <a:lnSpc>
                <a:spcPct val="100000"/>
              </a:lnSpc>
              <a:spcAft>
                <a:spcPts val="200"/>
              </a:spcAft>
              <a:buClr>
                <a:srgbClr val="00A797"/>
              </a:buClr>
              <a:tabLst>
                <a:tab pos="333375" algn="l"/>
              </a:tabLst>
              <a:defRPr/>
            </a:pPr>
            <a:r>
              <a:rPr lang="en-US" altLang="en-US" smtClean="0"/>
              <a:t>Partner</a:t>
            </a:r>
          </a:p>
          <a:p>
            <a:pPr marL="0" lvl="1" eaLnBrk="1" hangingPunct="1">
              <a:lnSpc>
                <a:spcPct val="100000"/>
              </a:lnSpc>
              <a:spcBef>
                <a:spcPct val="0"/>
              </a:spcBef>
              <a:buClr>
                <a:srgbClr val="00A797"/>
              </a:buClr>
              <a:buSzPct val="125000"/>
              <a:tabLst>
                <a:tab pos="333375" algn="l"/>
              </a:tabLst>
              <a:defRPr/>
            </a:pPr>
            <a:r>
              <a:rPr lang="en-US" altLang="en-US" sz="1300" smtClean="0">
                <a:solidFill>
                  <a:srgbClr val="7F7F7F"/>
                </a:solidFill>
              </a:rPr>
              <a:t>New York</a:t>
            </a:r>
          </a:p>
          <a:p>
            <a:pPr marL="0" lvl="1" eaLnBrk="1" hangingPunct="1">
              <a:lnSpc>
                <a:spcPct val="100000"/>
              </a:lnSpc>
              <a:spcBef>
                <a:spcPct val="0"/>
              </a:spcBef>
              <a:buClr>
                <a:srgbClr val="00A797"/>
              </a:buClr>
              <a:buSzPct val="125000"/>
              <a:tabLst>
                <a:tab pos="333375" algn="l"/>
              </a:tabLst>
              <a:defRPr/>
            </a:pPr>
            <a:r>
              <a:rPr lang="en-US" altLang="en-US" sz="1300" smtClean="0">
                <a:solidFill>
                  <a:srgbClr val="7F7F7F"/>
                </a:solidFill>
              </a:rPr>
              <a:t>+1 212 547 5532 | tsauermilch@mwe.com</a:t>
            </a:r>
          </a:p>
          <a:p>
            <a:pPr lvl="4" eaLnBrk="1" hangingPunct="1">
              <a:spcBef>
                <a:spcPts val="1200"/>
              </a:spcBef>
              <a:tabLst>
                <a:tab pos="333375" algn="l"/>
              </a:tabLst>
              <a:defRPr/>
            </a:pPr>
            <a:r>
              <a:rPr lang="en-US" altLang="en-US" smtClean="0">
                <a:solidFill>
                  <a:srgbClr val="00A797"/>
                </a:solidFill>
              </a:rPr>
              <a:t>CAPABILITIES</a:t>
            </a:r>
          </a:p>
          <a:p>
            <a:pPr marL="0" lvl="2" indent="0" eaLnBrk="1" hangingPunct="1">
              <a:lnSpc>
                <a:spcPct val="100000"/>
              </a:lnSpc>
              <a:spcBef>
                <a:spcPts val="500"/>
              </a:spcBef>
              <a:buClr>
                <a:srgbClr val="A5A9AE"/>
              </a:buClr>
              <a:buFont typeface="Wingdings" panose="05000000000000000000" pitchFamily="2" charset="2"/>
              <a:buNone/>
              <a:tabLst>
                <a:tab pos="333375" algn="l"/>
              </a:tabLst>
              <a:defRPr/>
            </a:pPr>
            <a:r>
              <a:rPr lang="ja-JP" altLang="en-US" sz="1200" smtClean="0">
                <a:ea typeface="MS PGothic" panose="020B0600070205080204" pitchFamily="34" charset="-128"/>
              </a:rPr>
              <a:t>幅広い分野にわたる数多くのクロスボーダー取引をリードしてきた。ディレクトリによりその</a:t>
            </a:r>
            <a:r>
              <a:rPr lang="fr-FR" altLang="en-US" sz="1200" smtClean="0"/>
              <a:t>M&amp;A</a:t>
            </a:r>
            <a:r>
              <a:rPr lang="ja-JP" altLang="en-US" sz="1200" smtClean="0">
                <a:ea typeface="MS PGothic" panose="020B0600070205080204" pitchFamily="34" charset="-128"/>
              </a:rPr>
              <a:t>における専門性が高く評価されている。</a:t>
            </a:r>
            <a:r>
              <a:rPr lang="en-US" altLang="en-US" sz="1200" smtClean="0"/>
              <a:t>2017</a:t>
            </a:r>
            <a:r>
              <a:rPr lang="ja-JP" altLang="en-US" sz="1200" smtClean="0">
                <a:ea typeface="MS PGothic" panose="020B0600070205080204" pitchFamily="34" charset="-128"/>
              </a:rPr>
              <a:t>年には</a:t>
            </a:r>
            <a:r>
              <a:rPr lang="fr-FR" altLang="en-US" sz="1200" smtClean="0"/>
              <a:t>M&amp;A Advisor</a:t>
            </a:r>
            <a:r>
              <a:rPr lang="ja-JP" altLang="en-US" sz="1200" smtClean="0">
                <a:ea typeface="MS PGothic" panose="020B0600070205080204" pitchFamily="34" charset="-128"/>
              </a:rPr>
              <a:t>の「</a:t>
            </a:r>
            <a:r>
              <a:rPr lang="fr-FR" altLang="en-US" sz="1200" smtClean="0"/>
              <a:t>Lawyer of the Year</a:t>
            </a:r>
            <a:r>
              <a:rPr lang="ja-JP" altLang="en-US" sz="1200" smtClean="0">
                <a:ea typeface="MS PGothic" panose="020B0600070205080204" pitchFamily="34" charset="-128"/>
              </a:rPr>
              <a:t>」、</a:t>
            </a:r>
            <a:r>
              <a:rPr lang="fr-FR" altLang="en-US" sz="1200" smtClean="0"/>
              <a:t>2018</a:t>
            </a:r>
            <a:r>
              <a:rPr lang="ja-JP" altLang="en-US" sz="1200" smtClean="0">
                <a:ea typeface="MS PGothic" panose="020B0600070205080204" pitchFamily="34" charset="-128"/>
              </a:rPr>
              <a:t>年には</a:t>
            </a:r>
            <a:r>
              <a:rPr lang="en-US" altLang="en-US" sz="1200" smtClean="0"/>
              <a:t>The </a:t>
            </a:r>
            <a:r>
              <a:rPr lang="fr-FR" altLang="en-US" sz="1200" smtClean="0"/>
              <a:t>Deal</a:t>
            </a:r>
            <a:r>
              <a:rPr lang="ja-JP" altLang="en-US" sz="1200" smtClean="0">
                <a:ea typeface="MS PGothic" panose="020B0600070205080204" pitchFamily="34" charset="-128"/>
              </a:rPr>
              <a:t>の「</a:t>
            </a:r>
            <a:r>
              <a:rPr lang="fr-FR" altLang="en-US" sz="1200" smtClean="0"/>
              <a:t>Dealmaker of the Year</a:t>
            </a:r>
            <a:r>
              <a:rPr lang="ja-JP" altLang="en-US" sz="1200" smtClean="0">
                <a:ea typeface="MS PGothic" panose="020B0600070205080204" pitchFamily="34" charset="-128"/>
              </a:rPr>
              <a:t>」にもノミネートされた。当事務所のグローバル</a:t>
            </a:r>
            <a:r>
              <a:rPr lang="fr-FR" altLang="en-US" sz="1200" smtClean="0"/>
              <a:t>M&amp;A</a:t>
            </a:r>
            <a:r>
              <a:rPr lang="ja-JP" altLang="en-US" sz="1200" smtClean="0">
                <a:ea typeface="MS PGothic" panose="020B0600070205080204" pitchFamily="34" charset="-128"/>
              </a:rPr>
              <a:t>プラクティスの元責任者である。</a:t>
            </a:r>
            <a:endParaRPr lang="en-US" altLang="en-US" sz="1200" smtClean="0"/>
          </a:p>
        </p:txBody>
      </p:sp>
      <p:sp>
        <p:nvSpPr>
          <p:cNvPr id="18" name="Text Placeholder 17"/>
          <p:cNvSpPr>
            <a:spLocks noGrp="1"/>
          </p:cNvSpPr>
          <p:nvPr>
            <p:ph type="body" sz="quarter" idx="106"/>
          </p:nvPr>
        </p:nvSpPr>
        <p:spPr>
          <a:xfrm>
            <a:off x="4525963" y="3119438"/>
            <a:ext cx="3136900" cy="3005137"/>
          </a:xfrm>
        </p:spPr>
        <p:txBody>
          <a:bodyPr wrap="square" numCol="1" anchor="t" anchorCtr="0" compatLnSpc="1">
            <a:prstTxWarp prst="textNoShape">
              <a:avLst/>
            </a:prstTxWarp>
          </a:bodyPr>
          <a:lstStyle/>
          <a:p>
            <a:pPr eaLnBrk="1" hangingPunct="1">
              <a:lnSpc>
                <a:spcPct val="100000"/>
              </a:lnSpc>
              <a:spcAft>
                <a:spcPts val="200"/>
              </a:spcAft>
              <a:buClr>
                <a:srgbClr val="00A797"/>
              </a:buClr>
              <a:tabLst>
                <a:tab pos="333375" algn="l"/>
              </a:tabLst>
              <a:defRPr/>
            </a:pPr>
            <a:r>
              <a:rPr lang="en-US" altLang="en-US" smtClean="0"/>
              <a:t>Partner</a:t>
            </a:r>
          </a:p>
          <a:p>
            <a:pPr marL="0" lvl="1" eaLnBrk="1" hangingPunct="1">
              <a:lnSpc>
                <a:spcPct val="100000"/>
              </a:lnSpc>
              <a:spcBef>
                <a:spcPct val="0"/>
              </a:spcBef>
              <a:buClr>
                <a:srgbClr val="00A797"/>
              </a:buClr>
              <a:buSzPct val="125000"/>
              <a:tabLst>
                <a:tab pos="333375" algn="l"/>
              </a:tabLst>
              <a:defRPr/>
            </a:pPr>
            <a:r>
              <a:rPr lang="en-US" altLang="en-US" sz="1300" smtClean="0">
                <a:solidFill>
                  <a:srgbClr val="7F7F7F"/>
                </a:solidFill>
              </a:rPr>
              <a:t>Paris</a:t>
            </a:r>
          </a:p>
          <a:p>
            <a:pPr marL="0" lvl="1" eaLnBrk="1" hangingPunct="1">
              <a:lnSpc>
                <a:spcPct val="100000"/>
              </a:lnSpc>
              <a:spcBef>
                <a:spcPct val="0"/>
              </a:spcBef>
              <a:buClr>
                <a:srgbClr val="00A797"/>
              </a:buClr>
              <a:buSzPct val="125000"/>
              <a:tabLst>
                <a:tab pos="333375" algn="l"/>
              </a:tabLst>
              <a:defRPr/>
            </a:pPr>
            <a:r>
              <a:rPr lang="en-US" altLang="en-US" sz="1300" smtClean="0">
                <a:solidFill>
                  <a:srgbClr val="7F7F7F"/>
                </a:solidFill>
              </a:rPr>
              <a:t>+33 1 81 69 15 23 | nlafont@mwe.com</a:t>
            </a:r>
          </a:p>
          <a:p>
            <a:pPr lvl="4" eaLnBrk="1" hangingPunct="1">
              <a:spcBef>
                <a:spcPts val="1200"/>
              </a:spcBef>
              <a:tabLst>
                <a:tab pos="333375" algn="l"/>
              </a:tabLst>
              <a:defRPr/>
            </a:pPr>
            <a:r>
              <a:rPr altLang="en-US" smtClean="0">
                <a:solidFill>
                  <a:srgbClr val="00A797"/>
                </a:solidFill>
              </a:rPr>
              <a:t>CAPABILITIES</a:t>
            </a:r>
          </a:p>
          <a:p>
            <a:pPr marL="0" lvl="2" indent="0" eaLnBrk="1" hangingPunct="1">
              <a:lnSpc>
                <a:spcPct val="100000"/>
              </a:lnSpc>
              <a:spcBef>
                <a:spcPts val="500"/>
              </a:spcBef>
              <a:buClr>
                <a:srgbClr val="A5A9AE"/>
              </a:buClr>
              <a:buFont typeface="Wingdings" panose="05000000000000000000" pitchFamily="2" charset="2"/>
              <a:buNone/>
              <a:tabLst>
                <a:tab pos="333375" algn="l"/>
              </a:tabLst>
              <a:defRPr/>
            </a:pPr>
            <a:r>
              <a:rPr lang="ja-JP" altLang="en-US" sz="1200" smtClean="0">
                <a:ea typeface="MS PGothic" panose="020B0600070205080204" pitchFamily="34" charset="-128"/>
              </a:rPr>
              <a:t>コーポレート、</a:t>
            </a:r>
            <a:r>
              <a:rPr lang="en-US" altLang="en-US" sz="1200" smtClean="0"/>
              <a:t>M&amp;A</a:t>
            </a:r>
            <a:r>
              <a:rPr lang="ja-JP" altLang="en-US" sz="1200" smtClean="0">
                <a:ea typeface="MS PGothic" panose="020B0600070205080204" pitchFamily="34" charset="-128"/>
              </a:rPr>
              <a:t>、ジョイントベンチャー、企業再生を主な業務分野とし、特にクロスボーダー取引を中心的に手掛ける。国際的企業に対し、ライフサイエンス、情報技術（</a:t>
            </a:r>
            <a:r>
              <a:rPr lang="en-US" altLang="en-US" sz="1200" smtClean="0"/>
              <a:t>IT</a:t>
            </a:r>
            <a:r>
              <a:rPr lang="ja-JP" altLang="en-US" sz="1200" smtClean="0">
                <a:ea typeface="MS PGothic" panose="020B0600070205080204" pitchFamily="34" charset="-128"/>
              </a:rPr>
              <a:t>）、エネルギー産業を含む幅広い事業分野における複雑な取引の交渉につきアドバイスをする。また、フランス及び米国における仲裁及び訴訟案件において依頼者を代理した経験を有する。</a:t>
            </a:r>
            <a:endParaRPr lang="en-US" altLang="en-US" sz="1200" smtClean="0"/>
          </a:p>
        </p:txBody>
      </p:sp>
      <p:sp>
        <p:nvSpPr>
          <p:cNvPr id="19" name="Text Placeholder 18"/>
          <p:cNvSpPr>
            <a:spLocks noGrp="1"/>
          </p:cNvSpPr>
          <p:nvPr>
            <p:ph type="body" sz="quarter" idx="107"/>
          </p:nvPr>
        </p:nvSpPr>
        <p:spPr>
          <a:xfrm>
            <a:off x="8242300" y="3119438"/>
            <a:ext cx="3128963" cy="3005137"/>
          </a:xfrm>
        </p:spPr>
        <p:txBody>
          <a:bodyPr wrap="square" numCol="1" anchor="t" anchorCtr="0" compatLnSpc="1">
            <a:prstTxWarp prst="textNoShape">
              <a:avLst/>
            </a:prstTxWarp>
          </a:bodyPr>
          <a:lstStyle/>
          <a:p>
            <a:pPr eaLnBrk="1" hangingPunct="1">
              <a:lnSpc>
                <a:spcPct val="100000"/>
              </a:lnSpc>
              <a:spcAft>
                <a:spcPts val="200"/>
              </a:spcAft>
              <a:buClr>
                <a:srgbClr val="00A797"/>
              </a:buClr>
              <a:tabLst>
                <a:tab pos="333375" algn="l"/>
              </a:tabLst>
              <a:defRPr/>
            </a:pPr>
            <a:r>
              <a:rPr lang="en-US" altLang="en-US" smtClean="0"/>
              <a:t>Partner</a:t>
            </a:r>
          </a:p>
          <a:p>
            <a:pPr marL="0" lvl="1" eaLnBrk="1" hangingPunct="1">
              <a:lnSpc>
                <a:spcPct val="100000"/>
              </a:lnSpc>
              <a:spcBef>
                <a:spcPct val="0"/>
              </a:spcBef>
              <a:buClr>
                <a:srgbClr val="00A797"/>
              </a:buClr>
              <a:buSzPct val="125000"/>
              <a:tabLst>
                <a:tab pos="333375" algn="l"/>
              </a:tabLst>
              <a:defRPr/>
            </a:pPr>
            <a:r>
              <a:rPr lang="en-US" altLang="en-US" sz="1300" smtClean="0">
                <a:solidFill>
                  <a:srgbClr val="7F7F7F"/>
                </a:solidFill>
              </a:rPr>
              <a:t>Washington, DC</a:t>
            </a:r>
          </a:p>
          <a:p>
            <a:pPr marL="0" lvl="1" eaLnBrk="1" hangingPunct="1">
              <a:lnSpc>
                <a:spcPct val="100000"/>
              </a:lnSpc>
              <a:spcBef>
                <a:spcPct val="0"/>
              </a:spcBef>
              <a:buClr>
                <a:srgbClr val="00A797"/>
              </a:buClr>
              <a:buSzPct val="125000"/>
              <a:tabLst>
                <a:tab pos="333375" algn="l"/>
              </a:tabLst>
              <a:defRPr/>
            </a:pPr>
            <a:r>
              <a:rPr lang="en-US" altLang="en-US" sz="1300" smtClean="0">
                <a:solidFill>
                  <a:srgbClr val="7F7F7F"/>
                </a:solidFill>
              </a:rPr>
              <a:t>+1 202 756 8344 | smeisner@mwe.com</a:t>
            </a:r>
          </a:p>
          <a:p>
            <a:pPr lvl="4" eaLnBrk="1" hangingPunct="1">
              <a:spcBef>
                <a:spcPts val="1200"/>
              </a:spcBef>
              <a:tabLst>
                <a:tab pos="333375" algn="l"/>
              </a:tabLst>
              <a:defRPr/>
            </a:pPr>
            <a:r>
              <a:rPr lang="en-US" altLang="en-US" smtClean="0">
                <a:solidFill>
                  <a:srgbClr val="00A797"/>
                </a:solidFill>
              </a:rPr>
              <a:t>CAPABILITIES</a:t>
            </a:r>
          </a:p>
          <a:p>
            <a:pPr marL="0" lvl="2" indent="0" eaLnBrk="1" hangingPunct="1">
              <a:lnSpc>
                <a:spcPct val="100000"/>
              </a:lnSpc>
              <a:spcBef>
                <a:spcPts val="500"/>
              </a:spcBef>
              <a:buClr>
                <a:srgbClr val="A5A9AE"/>
              </a:buClr>
              <a:buFont typeface="Wingdings" panose="05000000000000000000" pitchFamily="2" charset="2"/>
              <a:buNone/>
              <a:tabLst>
                <a:tab pos="333375" algn="l"/>
              </a:tabLst>
              <a:defRPr/>
            </a:pPr>
            <a:r>
              <a:rPr lang="ja-JP" altLang="en-US" sz="1200" smtClean="0">
                <a:ea typeface="MS PGothic" panose="020B0600070205080204" pitchFamily="34" charset="-128"/>
              </a:rPr>
              <a:t>反トラスト事案及び</a:t>
            </a:r>
            <a:r>
              <a:rPr lang="en-US" altLang="en-US" sz="1200" smtClean="0"/>
              <a:t>E</a:t>
            </a:r>
            <a:r>
              <a:rPr lang="ja-JP" altLang="en-US" sz="1200" smtClean="0">
                <a:ea typeface="MS PGothic" panose="020B0600070205080204" pitchFamily="34" charset="-128"/>
              </a:rPr>
              <a:t>ディスカバリーに関連した法的サービスを依頼者に提供している。反トラスト業務としては、シャーマン法違反をめぐる複雑な広域集団訴訟、米国司法省（</a:t>
            </a:r>
            <a:r>
              <a:rPr lang="en-US" altLang="en-US" sz="1200" smtClean="0"/>
              <a:t>DOJ</a:t>
            </a:r>
            <a:r>
              <a:rPr lang="ja-JP" altLang="en-US" sz="1200" smtClean="0">
                <a:ea typeface="MS PGothic" panose="020B0600070205080204" pitchFamily="34" charset="-128"/>
              </a:rPr>
              <a:t>）による調査、企業結合審査及び知的財産関連案件を重点的に取り扱っている。また、依頼者に対して、特許ライセンスや特許侵害訴訟の和解が及ぼす反トラスト法上の影響に関するアドバイスを提供している。</a:t>
            </a:r>
            <a:endParaRPr lang="en-US" altLang="en-US" sz="1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2"/>
          <p:cNvSpPr>
            <a:spLocks noGrp="1"/>
          </p:cNvSpPr>
          <p:nvPr>
            <p:ph type="body" sz="quarter" idx="16"/>
          </p:nvPr>
        </p:nvSpPr>
        <p:spPr bwMode="auto">
          <a:xfrm>
            <a:off x="544513" y="1727200"/>
            <a:ext cx="11201400" cy="2293938"/>
          </a:xfrm>
        </p:spPr>
        <p:txBody>
          <a:bodyPr wrap="square" numCol="1" anchor="t" anchorCtr="0" compatLnSpc="1">
            <a:prstTxWarp prst="textNoShape">
              <a:avLst/>
            </a:prstTxWarp>
          </a:bodyPr>
          <a:lstStyle/>
          <a:p>
            <a:pPr marL="0" indent="0">
              <a:buFont typeface="Arial" panose="020B0604020202020204" pitchFamily="34" charset="0"/>
              <a:buNone/>
            </a:pPr>
            <a:r>
              <a:rPr lang="en-US" altLang="en-US" sz="1400" dirty="0" smtClean="0"/>
              <a:t>a finding of an MAE depends on:</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MAE</a:t>
            </a:r>
            <a:r>
              <a:rPr lang="ja-JP" altLang="en-US" sz="1400" dirty="0" smtClean="0">
                <a:ea typeface="MS PGothic" panose="020B0600070205080204" pitchFamily="34" charset="-128"/>
              </a:rPr>
              <a:t>の認定は以下に依る</a:t>
            </a:r>
            <a:endParaRPr lang="en-US" altLang="en-US" sz="1400" dirty="0" smtClean="0"/>
          </a:p>
          <a:p>
            <a:pPr marL="0" indent="0"/>
            <a:r>
              <a:rPr lang="en-US" altLang="en-US" sz="1400" dirty="0" smtClean="0"/>
              <a:t>(</a:t>
            </a:r>
            <a:r>
              <a:rPr lang="en-US" altLang="en-US" sz="1400" dirty="0" err="1" smtClean="0"/>
              <a:t>i</a:t>
            </a:r>
            <a:r>
              <a:rPr lang="en-US" altLang="en-US" sz="1400" dirty="0" smtClean="0"/>
              <a:t>) </a:t>
            </a:r>
            <a:r>
              <a:rPr lang="en-US" sz="1400" dirty="0" smtClean="0"/>
              <a:t>analysis </a:t>
            </a:r>
            <a:r>
              <a:rPr lang="en-US" sz="1400" dirty="0"/>
              <a:t>of carve-outs: in the absence of a specific carve-out for pandemics, more general carve-outs may apply as a result of pandemics, e.g. general economic conditions, changes in Law which in most cases would preclude an MAE (pending litigation in </a:t>
            </a:r>
            <a:r>
              <a:rPr lang="en-US" sz="1400" i="1" dirty="0"/>
              <a:t>Carlyle vs. American Express GBT) </a:t>
            </a:r>
            <a:r>
              <a:rPr lang="en-US" sz="1400" dirty="0"/>
              <a:t> and </a:t>
            </a:r>
            <a:r>
              <a:rPr lang="en-US" sz="1400" dirty="0">
                <a:ea typeface="MS PGothic" panose="020B0600070205080204" pitchFamily="34" charset="-128"/>
              </a:rPr>
              <a:t> </a:t>
            </a:r>
            <a:r>
              <a:rPr lang="en-US" sz="1400" dirty="0" smtClean="0">
                <a:ea typeface="MS PGothic" panose="020B0600070205080204" pitchFamily="34" charset="-128"/>
              </a:rPr>
              <a:t> </a:t>
            </a:r>
            <a:r>
              <a:rPr lang="ja-JP" altLang="en-US" sz="1400" dirty="0" smtClean="0">
                <a:ea typeface="MS PGothic" panose="020B0600070205080204" pitchFamily="34" charset="-128"/>
              </a:rPr>
              <a:t>カーブアウトの分析（パンデミックに対する特定のカーブアウトがない場合、パンデミックの結果、より一般的なカーブアウトが適用される可能性がある。例えば、一般的な経済状況、 （ほとんどの場合で</a:t>
            </a:r>
            <a:r>
              <a:rPr lang="en-US" altLang="ja-JP" sz="1400" dirty="0" smtClean="0">
                <a:ea typeface="MS PGothic" panose="020B0600070205080204" pitchFamily="34" charset="-128"/>
              </a:rPr>
              <a:t>MAE</a:t>
            </a:r>
            <a:r>
              <a:rPr lang="ja-JP" altLang="en-US" sz="1400" dirty="0" smtClean="0">
                <a:ea typeface="MS PGothic" panose="020B0600070205080204" pitchFamily="34" charset="-128"/>
              </a:rPr>
              <a:t>（</a:t>
            </a:r>
            <a:r>
              <a:rPr lang="en-US" altLang="ja-JP" sz="1400" dirty="0" smtClean="0">
                <a:ea typeface="MS PGothic" panose="020B0600070205080204" pitchFamily="34" charset="-128"/>
              </a:rPr>
              <a:t>※</a:t>
            </a:r>
            <a:r>
              <a:rPr lang="ja-JP" altLang="en-US" sz="1400" dirty="0" smtClean="0">
                <a:ea typeface="MS PGothic" panose="020B0600070205080204" pitchFamily="34" charset="-128"/>
              </a:rPr>
              <a:t>）を除外するような）法律の変更など。</a:t>
            </a:r>
            <a:r>
              <a:rPr lang="en-US" altLang="ja-JP" sz="1400" dirty="0" smtClean="0">
                <a:ea typeface="MS PGothic" panose="020B0600070205080204" pitchFamily="34" charset="-128"/>
              </a:rPr>
              <a:t>※Carlyle</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vs.</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American</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Express</a:t>
            </a:r>
            <a:r>
              <a:rPr lang="ja-JP" altLang="en-US" sz="1400" dirty="0" smtClean="0">
                <a:ea typeface="MS PGothic" panose="020B0600070205080204" pitchFamily="34" charset="-128"/>
              </a:rPr>
              <a:t> </a:t>
            </a:r>
            <a:r>
              <a:rPr lang="en-US" altLang="ja-JP" sz="1400" dirty="0" err="1" smtClean="0">
                <a:ea typeface="MS PGothic" panose="020B0600070205080204" pitchFamily="34" charset="-128"/>
              </a:rPr>
              <a:t>GBT</a:t>
            </a:r>
            <a:r>
              <a:rPr lang="ja-JP" altLang="en-US" sz="1400" dirty="0" smtClean="0">
                <a:ea typeface="MS PGothic" panose="020B0600070205080204" pitchFamily="34" charset="-128"/>
              </a:rPr>
              <a:t>の訴訟が係争中</a:t>
            </a:r>
            <a:r>
              <a:rPr lang="en-US" altLang="ja-JP" sz="1400" dirty="0" smtClean="0">
                <a:ea typeface="MS PGothic" panose="020B0600070205080204" pitchFamily="34" charset="-128"/>
              </a:rPr>
              <a:t>)</a:t>
            </a:r>
            <a:endParaRPr lang="en-US" altLang="en-US" sz="1400" dirty="0" smtClean="0"/>
          </a:p>
          <a:p>
            <a:pPr marL="0" indent="0"/>
            <a:r>
              <a:rPr lang="en-US" altLang="en-US" sz="1400" dirty="0" smtClean="0"/>
              <a:t>(ii) whether a buyer can meet the substantial burden of showing the requisite long-term material effect of Coronavirus (which remains unclear at this point and is a high bar – effect on earnings must be </a:t>
            </a:r>
            <a:r>
              <a:rPr lang="en-US" altLang="en-US" sz="1400" i="1" dirty="0" smtClean="0"/>
              <a:t>substantial</a:t>
            </a:r>
            <a:r>
              <a:rPr lang="en-US" altLang="en-US" sz="1400" dirty="0" smtClean="0"/>
              <a:t> and </a:t>
            </a:r>
            <a:r>
              <a:rPr lang="en-US" altLang="en-US" sz="1400" i="1" dirty="0" err="1" smtClean="0"/>
              <a:t>durationally</a:t>
            </a:r>
            <a:r>
              <a:rPr lang="en-US" altLang="en-US" sz="1400" i="1" dirty="0" smtClean="0"/>
              <a:t> significant; i.e., measured in years and not months</a:t>
            </a:r>
            <a:r>
              <a:rPr lang="en-US" altLang="en-US" sz="1400" dirty="0" smtClean="0"/>
              <a:t>)</a:t>
            </a:r>
            <a:r>
              <a:rPr lang="en-US" altLang="ja-JP" sz="1400" dirty="0" smtClean="0">
                <a:ea typeface="MS PGothic" panose="020B0600070205080204" pitchFamily="34" charset="-128"/>
              </a:rPr>
              <a:t> </a:t>
            </a:r>
            <a:r>
              <a:rPr lang="ja-JP" altLang="en-US" sz="1400" dirty="0" smtClean="0">
                <a:ea typeface="MS PGothic" panose="020B0600070205080204" pitchFamily="34" charset="-128"/>
              </a:rPr>
              <a:t>買い手が、コロナウイルスの長期的かつ重要な影響を示すという証明責任を満たせるか（これは現時点では不明であり、ハードルは高い。収益への影響は実質的かつ持続的に重大である必要がある。つまり、数か月ではなく数年単位でみる必要がある。）</a:t>
            </a:r>
            <a:endParaRPr lang="en-US" altLang="en-US" sz="1400" dirty="0" smtClean="0"/>
          </a:p>
          <a:p>
            <a:pPr marL="0" indent="0"/>
            <a:endParaRPr lang="en-US" altLang="en-US" sz="1400" dirty="0" smtClean="0"/>
          </a:p>
        </p:txBody>
      </p:sp>
      <p:sp>
        <p:nvSpPr>
          <p:cNvPr id="12" name="Text Placeholder 11"/>
          <p:cNvSpPr>
            <a:spLocks noGrp="1"/>
          </p:cNvSpPr>
          <p:nvPr>
            <p:ph type="body" idx="1"/>
          </p:nvPr>
        </p:nvSpPr>
        <p:spPr>
          <a:xfrm>
            <a:off x="4489450" y="1514475"/>
            <a:ext cx="4389438" cy="277813"/>
          </a:xfrm>
        </p:spPr>
        <p:txBody>
          <a:bodyPr wrap="square" numCol="1" compatLnSpc="1">
            <a:prstTxWarp prst="textNoShape">
              <a:avLst/>
            </a:prstTxWarp>
          </a:bodyPr>
          <a:lstStyle/>
          <a:p>
            <a:pPr>
              <a:defRPr/>
            </a:pPr>
            <a:r>
              <a:rPr lang="en-US" altLang="en-US" sz="1600" dirty="0" smtClean="0"/>
              <a:t>Under Delaware law  </a:t>
            </a:r>
            <a:r>
              <a:rPr lang="ja-JP" altLang="en-US" sz="1600" dirty="0" smtClean="0">
                <a:ea typeface="MS PGothic" panose="020B0600070205080204" pitchFamily="34" charset="-128"/>
              </a:rPr>
              <a:t>デラウェア法</a:t>
            </a:r>
            <a:endParaRPr lang="en-US" altLang="en-US" sz="1600" dirty="0" smtClean="0"/>
          </a:p>
        </p:txBody>
      </p:sp>
      <p:sp>
        <p:nvSpPr>
          <p:cNvPr id="14" name="Text Placeholder 13"/>
          <p:cNvSpPr>
            <a:spLocks noGrp="1"/>
          </p:cNvSpPr>
          <p:nvPr>
            <p:ph type="body" idx="19"/>
          </p:nvPr>
        </p:nvSpPr>
        <p:spPr>
          <a:xfrm>
            <a:off x="2563019" y="4458880"/>
            <a:ext cx="3355975" cy="374650"/>
          </a:xfrm>
        </p:spPr>
        <p:txBody>
          <a:bodyPr wrap="square" numCol="1" compatLnSpc="1">
            <a:prstTxWarp prst="textNoShape">
              <a:avLst/>
            </a:prstTxWarp>
          </a:bodyPr>
          <a:lstStyle/>
          <a:p>
            <a:pPr>
              <a:defRPr/>
            </a:pPr>
            <a:r>
              <a:rPr lang="en-US" altLang="en-US" sz="1600" dirty="0" smtClean="0"/>
              <a:t>Under English law</a:t>
            </a:r>
            <a:r>
              <a:rPr lang="ja-JP" altLang="en-US" sz="1600" dirty="0" smtClean="0">
                <a:ea typeface="MS PGothic" panose="020B0600070205080204" pitchFamily="34" charset="-128"/>
              </a:rPr>
              <a:t>　英国法</a:t>
            </a:r>
            <a:endParaRPr lang="en-US" altLang="en-US" sz="1600" dirty="0" smtClean="0"/>
          </a:p>
        </p:txBody>
      </p:sp>
      <p:sp>
        <p:nvSpPr>
          <p:cNvPr id="15" name="Text Placeholder 14"/>
          <p:cNvSpPr>
            <a:spLocks noGrp="1"/>
          </p:cNvSpPr>
          <p:nvPr>
            <p:ph type="body" idx="20"/>
          </p:nvPr>
        </p:nvSpPr>
        <p:spPr>
          <a:xfrm>
            <a:off x="7680325" y="4512855"/>
            <a:ext cx="4065588" cy="266700"/>
          </a:xfrm>
        </p:spPr>
        <p:txBody>
          <a:bodyPr wrap="square" numCol="1" compatLnSpc="1">
            <a:prstTxWarp prst="textNoShape">
              <a:avLst/>
            </a:prstTxWarp>
          </a:bodyPr>
          <a:lstStyle/>
          <a:p>
            <a:pPr>
              <a:defRPr/>
            </a:pPr>
            <a:r>
              <a:rPr lang="en-US" altLang="en-US" sz="1600" dirty="0" smtClean="0"/>
              <a:t>Under Continental European law</a:t>
            </a:r>
            <a:r>
              <a:rPr lang="ja-JP" altLang="en-US" sz="1600" dirty="0" smtClean="0">
                <a:ea typeface="MS PGothic" panose="020B0600070205080204" pitchFamily="34" charset="-128"/>
              </a:rPr>
              <a:t>　欧州大陸法</a:t>
            </a:r>
            <a:endParaRPr lang="en-US" altLang="en-US" sz="1600" dirty="0" smtClean="0"/>
          </a:p>
        </p:txBody>
      </p:sp>
      <p:sp>
        <p:nvSpPr>
          <p:cNvPr id="43014" name="Text Placeholder 16"/>
          <p:cNvSpPr>
            <a:spLocks noGrp="1"/>
          </p:cNvSpPr>
          <p:nvPr>
            <p:ph type="body" sz="quarter" idx="22"/>
          </p:nvPr>
        </p:nvSpPr>
        <p:spPr bwMode="auto">
          <a:xfrm>
            <a:off x="544513" y="4648610"/>
            <a:ext cx="6735853" cy="3849688"/>
          </a:xfrm>
        </p:spPr>
        <p:txBody>
          <a:bodyPr wrap="square" numCol="1" anchor="t" anchorCtr="0" compatLnSpc="1">
            <a:prstTxWarp prst="textNoShape">
              <a:avLst/>
            </a:prstTxWarp>
          </a:bodyPr>
          <a:lstStyle/>
          <a:p>
            <a:pPr marL="0" indent="0">
              <a:buNone/>
            </a:pPr>
            <a:r>
              <a:rPr lang="en-US" altLang="en-US" sz="1400" dirty="0" smtClean="0"/>
              <a:t>the MAE must expressly include epidemics and pandemics as a category to invoke the MAE and the change must also be “</a:t>
            </a:r>
            <a:r>
              <a:rPr lang="en-US" altLang="en-US" sz="1400" i="1" dirty="0" smtClean="0"/>
              <a:t>significant</a:t>
            </a:r>
            <a:r>
              <a:rPr lang="en-US" altLang="en-US" sz="1400" dirty="0" smtClean="0"/>
              <a:t>” and the effect must be of a “</a:t>
            </a:r>
            <a:r>
              <a:rPr lang="en-US" altLang="en-US" sz="1400" i="1" dirty="0" smtClean="0"/>
              <a:t>long lasting nature</a:t>
            </a:r>
            <a:r>
              <a:rPr lang="en-US" altLang="en-US" sz="1400" dirty="0" smtClean="0"/>
              <a:t>” even if the event is temporary, which generally creates a high bar               </a:t>
            </a:r>
            <a:r>
              <a:rPr lang="en-US" altLang="ja-JP" sz="1400" dirty="0" smtClean="0">
                <a:ea typeface="MS PGothic" panose="020B0600070205080204" pitchFamily="34" charset="-128"/>
              </a:rPr>
              <a:t>MAE </a:t>
            </a:r>
            <a:r>
              <a:rPr lang="ja-JP" altLang="en-US" sz="1400" dirty="0" smtClean="0">
                <a:ea typeface="MS PGothic" panose="020B0600070205080204" pitchFamily="34" charset="-128"/>
              </a:rPr>
              <a:t>を発動するためのカテゴリーとして伝染病やパンデミックを</a:t>
            </a:r>
            <a:r>
              <a:rPr lang="en-US" altLang="ja-JP" sz="1400" dirty="0" smtClean="0">
                <a:ea typeface="MS PGothic" panose="020B0600070205080204" pitchFamily="34" charset="-128"/>
              </a:rPr>
              <a:t>MAE</a:t>
            </a:r>
            <a:r>
              <a:rPr lang="ja-JP" altLang="en-US" sz="1400" dirty="0" smtClean="0">
                <a:ea typeface="MS PGothic" panose="020B0600070205080204" pitchFamily="34" charset="-128"/>
              </a:rPr>
              <a:t>が明示的に含まなければならない。また、変化は「重要」でなければならず、その影響はたとえ事象が一時的なものであっても「長期的な性質」でなければならない。これは一般的には高いハードルである</a:t>
            </a:r>
          </a:p>
          <a:p>
            <a:endParaRPr lang="en-US" altLang="en-US" sz="1400" dirty="0" smtClean="0"/>
          </a:p>
          <a:p>
            <a:pPr>
              <a:buFont typeface="Arial" panose="020B0604020202020204" pitchFamily="34" charset="0"/>
              <a:buNone/>
            </a:pPr>
            <a:endParaRPr lang="en-US" altLang="en-US" sz="1400" dirty="0" smtClean="0"/>
          </a:p>
          <a:p>
            <a:endParaRPr lang="en-US" altLang="en-US" sz="1400" dirty="0" smtClean="0"/>
          </a:p>
        </p:txBody>
      </p:sp>
      <p:sp>
        <p:nvSpPr>
          <p:cNvPr id="43015" name="Text Placeholder 17"/>
          <p:cNvSpPr>
            <a:spLocks noGrp="1"/>
          </p:cNvSpPr>
          <p:nvPr>
            <p:ph type="body" sz="quarter" idx="23"/>
          </p:nvPr>
        </p:nvSpPr>
        <p:spPr bwMode="auto">
          <a:xfrm>
            <a:off x="7680325" y="4893039"/>
            <a:ext cx="3990976" cy="3502025"/>
          </a:xfrm>
        </p:spPr>
        <p:txBody>
          <a:bodyPr wrap="square" numCol="1" anchor="t" anchorCtr="0" compatLnSpc="1">
            <a:prstTxWarp prst="textNoShape">
              <a:avLst/>
            </a:prstTxWarp>
          </a:bodyPr>
          <a:lstStyle/>
          <a:p>
            <a:pPr marL="0" indent="0">
              <a:buNone/>
            </a:pPr>
            <a:r>
              <a:rPr lang="en-US" altLang="en-US" sz="1400" dirty="0" smtClean="0"/>
              <a:t>there is very little case law and absent specific thresholds the impact must be substantial and proportionate to the consequence (termination)</a:t>
            </a:r>
            <a:r>
              <a:rPr lang="ja-JP" altLang="en-US" sz="1400" dirty="0" smtClean="0">
                <a:ea typeface="MS PGothic" panose="020B0600070205080204" pitchFamily="34" charset="-128"/>
              </a:rPr>
              <a:t> 判例法はほとんどなく、特定の基準がない。影響は結果（契約解除）に対して実質的かつ比例したものでなければならない</a:t>
            </a:r>
            <a:endParaRPr lang="en-US" altLang="en-US" sz="1400" dirty="0" smtClean="0"/>
          </a:p>
          <a:p>
            <a:pPr>
              <a:buFont typeface="Arial" panose="020B0604020202020204" pitchFamily="34" charset="0"/>
              <a:buNone/>
            </a:pPr>
            <a:endParaRPr lang="en-US" altLang="en-US" sz="1400" dirty="0" smtClean="0"/>
          </a:p>
        </p:txBody>
      </p:sp>
      <p:sp>
        <p:nvSpPr>
          <p:cNvPr id="43016" name="Text Placeholder 9"/>
          <p:cNvSpPr txBox="1">
            <a:spLocks/>
          </p:cNvSpPr>
          <p:nvPr/>
        </p:nvSpPr>
        <p:spPr bwMode="auto">
          <a:xfrm>
            <a:off x="685800" y="1103313"/>
            <a:ext cx="107902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685800" indent="-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971550" indent="-22860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a:buClr>
                <a:srgbClr val="00A68E"/>
              </a:buClr>
              <a:buFont typeface="Arial" panose="020B0604020202020204" pitchFamily="34" charset="0"/>
              <a:buNone/>
            </a:pPr>
            <a:r>
              <a:rPr lang="en-US" altLang="en-US" sz="1800">
                <a:solidFill>
                  <a:srgbClr val="000000"/>
                </a:solidFill>
              </a:rPr>
              <a:t>For M&amp;A agreements signed pre-Coronavirus: </a:t>
            </a:r>
            <a:r>
              <a:rPr lang="ja-JP" altLang="en-US" sz="1800">
                <a:solidFill>
                  <a:srgbClr val="000000"/>
                </a:solidFill>
                <a:ea typeface="MS PGothic" panose="020B0600070205080204" pitchFamily="34" charset="-128"/>
              </a:rPr>
              <a:t>コロナウイルス以前に締結された</a:t>
            </a:r>
            <a:r>
              <a:rPr lang="en-US" altLang="ja-JP" sz="1800">
                <a:solidFill>
                  <a:srgbClr val="000000"/>
                </a:solidFill>
                <a:ea typeface="MS PGothic" panose="020B0600070205080204" pitchFamily="34" charset="-128"/>
              </a:rPr>
              <a:t>M</a:t>
            </a:r>
            <a:r>
              <a:rPr lang="ja-JP" altLang="en-US" sz="1800">
                <a:solidFill>
                  <a:srgbClr val="000000"/>
                </a:solidFill>
                <a:ea typeface="MS PGothic" panose="020B0600070205080204" pitchFamily="34" charset="-128"/>
              </a:rPr>
              <a:t>＆</a:t>
            </a:r>
            <a:r>
              <a:rPr lang="en-US" altLang="ja-JP" sz="1800">
                <a:solidFill>
                  <a:srgbClr val="000000"/>
                </a:solidFill>
                <a:ea typeface="MS PGothic" panose="020B0600070205080204" pitchFamily="34" charset="-128"/>
              </a:rPr>
              <a:t>A</a:t>
            </a:r>
            <a:r>
              <a:rPr lang="ja-JP" altLang="en-US" sz="1800">
                <a:solidFill>
                  <a:srgbClr val="000000"/>
                </a:solidFill>
                <a:ea typeface="MS PGothic" panose="020B0600070205080204" pitchFamily="34" charset="-128"/>
              </a:rPr>
              <a:t>契約において</a:t>
            </a:r>
            <a:r>
              <a:rPr lang="en-US" altLang="en-US" sz="1800">
                <a:solidFill>
                  <a:srgbClr val="000000"/>
                </a:solidFill>
              </a:rPr>
              <a:t> </a:t>
            </a:r>
          </a:p>
        </p:txBody>
      </p:sp>
      <p:sp>
        <p:nvSpPr>
          <p:cNvPr id="21" name="Title 7"/>
          <p:cNvSpPr>
            <a:spLocks noGrp="1"/>
          </p:cNvSpPr>
          <p:nvPr>
            <p:ph type="title"/>
          </p:nvPr>
        </p:nvSpPr>
        <p:spPr>
          <a:xfrm>
            <a:off x="685800" y="457200"/>
            <a:ext cx="11258550" cy="609600"/>
          </a:xfrm>
        </p:spPr>
        <p:txBody>
          <a:bodyPr wrap="square" numCol="1" compatLnSpc="1">
            <a:prstTxWarp prst="textNoShape">
              <a:avLst/>
            </a:prstTxWarp>
            <a:noAutofit/>
          </a:bodyPr>
          <a:lstStyle/>
          <a:p>
            <a:pPr>
              <a:defRPr/>
            </a:pPr>
            <a:r>
              <a:rPr lang="en-US" altLang="en-US" sz="2400" cap="none" dirty="0" smtClean="0"/>
              <a:t>RISK MANAGEMENT: IS CORONAVIRUS A MATERIAL ADVERSE EFFECT?</a:t>
            </a:r>
            <a:r>
              <a:rPr lang="en-US" altLang="en-US" sz="2900" cap="none" dirty="0" smtClean="0"/>
              <a:t/>
            </a:r>
            <a:br>
              <a:rPr lang="en-US" altLang="en-US" sz="2900" cap="none" dirty="0" smtClean="0"/>
            </a:br>
            <a:r>
              <a:rPr lang="ja-JP" altLang="en-US" sz="2400" cap="none" dirty="0" smtClean="0">
                <a:ea typeface="MS PGothic" panose="020B0600070205080204" pitchFamily="34" charset="-128"/>
              </a:rPr>
              <a:t>リスク管理</a:t>
            </a:r>
            <a:r>
              <a:rPr lang="ja-JP" altLang="en-US" sz="2400" cap="none" dirty="0">
                <a:ea typeface="MS PGothic" panose="020B0600070205080204" pitchFamily="34" charset="-128"/>
              </a:rPr>
              <a:t>：</a:t>
            </a:r>
            <a:r>
              <a:rPr lang="ja-JP" altLang="en-US" sz="2400" cap="none" dirty="0" smtClean="0">
                <a:ea typeface="MS PGothic" panose="020B0600070205080204" pitchFamily="34" charset="-128"/>
              </a:rPr>
              <a:t>コロナウイルスは</a:t>
            </a:r>
            <a:r>
              <a:rPr lang="en-US" altLang="ja-JP" sz="2400" cap="none" dirty="0" smtClean="0">
                <a:ea typeface="MS PGothic" panose="020B0600070205080204" pitchFamily="34" charset="-128"/>
              </a:rPr>
              <a:t>MAE</a:t>
            </a:r>
            <a:r>
              <a:rPr lang="ja-JP" altLang="en-US" sz="2400" cap="none" dirty="0" smtClean="0">
                <a:ea typeface="MS PGothic" panose="020B0600070205080204" pitchFamily="34" charset="-128"/>
              </a:rPr>
              <a:t>か？</a:t>
            </a:r>
            <a:endParaRPr lang="en-US" altLang="en-US" sz="2400" cap="none" dirty="0" smtClean="0"/>
          </a:p>
        </p:txBody>
      </p:sp>
      <p:sp>
        <p:nvSpPr>
          <p:cNvPr id="24" name="Rounded Rectangle 23"/>
          <p:cNvSpPr/>
          <p:nvPr/>
        </p:nvSpPr>
        <p:spPr>
          <a:xfrm>
            <a:off x="7513638" y="4458879"/>
            <a:ext cx="4232275" cy="1902870"/>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5" name="Rounded Rectangle 24"/>
          <p:cNvSpPr/>
          <p:nvPr/>
        </p:nvSpPr>
        <p:spPr>
          <a:xfrm>
            <a:off x="404813" y="4437063"/>
            <a:ext cx="6958012" cy="1924686"/>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6" name="Rounded Rectangle 25"/>
          <p:cNvSpPr/>
          <p:nvPr/>
        </p:nvSpPr>
        <p:spPr>
          <a:xfrm>
            <a:off x="404813" y="1470025"/>
            <a:ext cx="11341100" cy="287537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3021" name="Slide Number Placeholder 2"/>
          <p:cNvSpPr>
            <a:spLocks noGrp="1"/>
          </p:cNvSpPr>
          <p:nvPr>
            <p:ph type="sldNum" sz="quarter" idx="2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81D7AE13-F062-4EF0-8CB0-9411A07C227D}" type="slidenum">
              <a:rPr lang="en-US" altLang="en-US" smtClean="0">
                <a:solidFill>
                  <a:srgbClr val="000000"/>
                </a:solidFill>
                <a:latin typeface="Arial" panose="020B0604020202020204" pitchFamily="34" charset="0"/>
              </a:rPr>
              <a:pPr fontAlgn="base">
                <a:spcBef>
                  <a:spcPct val="0"/>
                </a:spcBef>
                <a:spcAft>
                  <a:spcPct val="0"/>
                </a:spcAft>
              </a:pPr>
              <a:t>20</a:t>
            </a:fld>
            <a:endParaRPr lang="en-US" altLang="en-US" smtClean="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85800" y="457200"/>
            <a:ext cx="8023225" cy="1033463"/>
          </a:xfrm>
        </p:spPr>
        <p:txBody>
          <a:bodyPr wrap="square" numCol="1" compatLnSpc="1">
            <a:prstTxWarp prst="textNoShape">
              <a:avLst/>
            </a:prstTxWarp>
            <a:normAutofit fontScale="90000"/>
          </a:bodyPr>
          <a:lstStyle/>
          <a:p>
            <a:pPr>
              <a:defRPr/>
            </a:pPr>
            <a:r>
              <a:rPr lang="en-US" altLang="en-US" sz="2900" cap="none" dirty="0" smtClean="0"/>
              <a:t>RISK MANAGEMENT: MAE PROVISIONS AND CLOSING CONDITIONS (1 OF 2)</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en-US" altLang="ja-JP" sz="2900" cap="none" dirty="0" smtClean="0">
                <a:ea typeface="MS PGothic" panose="020B0600070205080204" pitchFamily="34" charset="-128"/>
              </a:rPr>
              <a:t>MAE</a:t>
            </a:r>
            <a:r>
              <a:rPr lang="ja-JP" altLang="en-US" sz="2900" cap="none" dirty="0" smtClean="0">
                <a:ea typeface="MS PGothic" panose="020B0600070205080204" pitchFamily="34" charset="-128"/>
              </a:rPr>
              <a:t>条項とクロージング条件（１／２）</a:t>
            </a:r>
            <a:endParaRPr lang="en-US" altLang="en-US" sz="2900" cap="none" dirty="0" smtClean="0"/>
          </a:p>
        </p:txBody>
      </p:sp>
      <p:sp>
        <p:nvSpPr>
          <p:cNvPr id="44035" name="Content Placeholder 12"/>
          <p:cNvSpPr>
            <a:spLocks noGrp="1"/>
          </p:cNvSpPr>
          <p:nvPr>
            <p:ph idx="1"/>
          </p:nvPr>
        </p:nvSpPr>
        <p:spPr bwMode="auto">
          <a:xfrm>
            <a:off x="8997950" y="1654175"/>
            <a:ext cx="3011170" cy="4737100"/>
          </a:xfrm>
        </p:spPr>
        <p:txBody>
          <a:bodyPr wrap="square" numCol="1" anchor="t" anchorCtr="0" compatLnSpc="1">
            <a:prstTxWarp prst="textNoShape">
              <a:avLst/>
            </a:prstTxWarp>
          </a:bodyPr>
          <a:lstStyle/>
          <a:p>
            <a:r>
              <a:rPr lang="en-US" altLang="en-US" sz="1600" dirty="0" smtClean="0">
                <a:solidFill>
                  <a:schemeClr val="accent1"/>
                </a:solidFill>
              </a:rPr>
              <a:t>Deal (Europe): MAE with express carve-out for “pandemics”, not qualified by disproportionate effect</a:t>
            </a:r>
            <a:r>
              <a:rPr lang="ja-JP" altLang="en-US" sz="1600" dirty="0" smtClean="0">
                <a:solidFill>
                  <a:schemeClr val="accent1"/>
                </a:solidFill>
                <a:ea typeface="MS PGothic" panose="020B0600070205080204" pitchFamily="34" charset="-128"/>
              </a:rPr>
              <a:t>　</a:t>
            </a:r>
            <a:r>
              <a:rPr lang="en-US" altLang="ja-JP" sz="1600" dirty="0" smtClean="0">
                <a:solidFill>
                  <a:schemeClr val="accent1"/>
                </a:solidFill>
                <a:ea typeface="MS PGothic" panose="020B0600070205080204" pitchFamily="34" charset="-128"/>
              </a:rPr>
              <a:t/>
            </a:r>
            <a:br>
              <a:rPr lang="en-US" altLang="ja-JP" sz="1600" dirty="0" smtClean="0">
                <a:solidFill>
                  <a:schemeClr val="accent1"/>
                </a:solidFill>
                <a:ea typeface="MS PGothic" panose="020B0600070205080204" pitchFamily="34" charset="-128"/>
              </a:rPr>
            </a:br>
            <a:r>
              <a:rPr lang="ja-JP" altLang="en-US" sz="1600" dirty="0" smtClean="0">
                <a:solidFill>
                  <a:schemeClr val="accent1"/>
                </a:solidFill>
                <a:ea typeface="MS PGothic" panose="020B0600070205080204" pitchFamily="34" charset="-128"/>
              </a:rPr>
              <a:t>欧州での取引において、パンデミックが明示的なカーブアウトとされた</a:t>
            </a:r>
            <a:r>
              <a:rPr lang="en-US" altLang="ja-JP" sz="1600" dirty="0" smtClean="0">
                <a:solidFill>
                  <a:schemeClr val="accent1"/>
                </a:solidFill>
                <a:ea typeface="MS PGothic" panose="020B0600070205080204" pitchFamily="34" charset="-128"/>
              </a:rPr>
              <a:t>MAE</a:t>
            </a:r>
            <a:r>
              <a:rPr lang="ja-JP" altLang="en-US" sz="1600" dirty="0" smtClean="0">
                <a:solidFill>
                  <a:schemeClr val="accent1"/>
                </a:solidFill>
                <a:ea typeface="MS PGothic" panose="020B0600070205080204" pitchFamily="34" charset="-128"/>
              </a:rPr>
              <a:t>条項（不均衡な影響により限定されない）</a:t>
            </a:r>
            <a:endParaRPr lang="en-US" altLang="en-US" sz="1600" dirty="0" smtClean="0">
              <a:solidFill>
                <a:schemeClr val="accent1"/>
              </a:solidFill>
            </a:endParaRPr>
          </a:p>
          <a:p>
            <a:r>
              <a:rPr lang="en-US" altLang="en-US" sz="1600" dirty="0" smtClean="0">
                <a:solidFill>
                  <a:schemeClr val="accent1"/>
                </a:solidFill>
              </a:rPr>
              <a:t>Most current deals in the U.S. include a carve-out for pandemics and coronavirus and buyers seek protection in special closing conditions</a:t>
            </a:r>
            <a:r>
              <a:rPr lang="ja-JP" altLang="en-US" sz="1600" dirty="0" smtClean="0">
                <a:solidFill>
                  <a:schemeClr val="accent1"/>
                </a:solidFill>
                <a:ea typeface="MS PGothic" panose="020B0600070205080204" pitchFamily="34" charset="-128"/>
              </a:rPr>
              <a:t>　</a:t>
            </a:r>
            <a:r>
              <a:rPr lang="en-US" altLang="ja-JP" sz="1600" dirty="0" smtClean="0">
                <a:solidFill>
                  <a:schemeClr val="accent1"/>
                </a:solidFill>
                <a:ea typeface="MS PGothic" panose="020B0600070205080204" pitchFamily="34" charset="-128"/>
              </a:rPr>
              <a:t/>
            </a:r>
            <a:br>
              <a:rPr lang="en-US" altLang="ja-JP" sz="1600" dirty="0" smtClean="0">
                <a:solidFill>
                  <a:schemeClr val="accent1"/>
                </a:solidFill>
                <a:ea typeface="MS PGothic" panose="020B0600070205080204" pitchFamily="34" charset="-128"/>
              </a:rPr>
            </a:br>
            <a:r>
              <a:rPr lang="ja-JP" altLang="en-US" sz="1600" dirty="0" smtClean="0">
                <a:solidFill>
                  <a:schemeClr val="accent1"/>
                </a:solidFill>
                <a:ea typeface="MS PGothic" panose="020B0600070205080204" pitchFamily="34" charset="-128"/>
              </a:rPr>
              <a:t>現在の米国におけるほぼすべての取引では、パンデミックやコロナウイルスのためのカーブアウトが含まれており、バイヤーは特別なクロージング条件による保護を求める</a:t>
            </a:r>
            <a:endParaRPr lang="en-US" altLang="en-US" sz="1600" dirty="0" smtClean="0">
              <a:solidFill>
                <a:schemeClr val="accent1"/>
              </a:solidFill>
            </a:endParaRPr>
          </a:p>
          <a:p>
            <a:endParaRPr lang="en-US" altLang="en-US" sz="1600" dirty="0" smtClean="0"/>
          </a:p>
        </p:txBody>
      </p:sp>
      <p:sp>
        <p:nvSpPr>
          <p:cNvPr id="44036" name="Text Placeholder 13"/>
          <p:cNvSpPr>
            <a:spLocks noGrp="1"/>
          </p:cNvSpPr>
          <p:nvPr>
            <p:ph type="body" sz="quarter" idx="13"/>
          </p:nvPr>
        </p:nvSpPr>
        <p:spPr bwMode="auto">
          <a:xfrm>
            <a:off x="234950" y="1654175"/>
            <a:ext cx="8474075" cy="4637088"/>
          </a:xfrm>
        </p:spPr>
        <p:txBody>
          <a:bodyPr wrap="square" numCol="1" anchor="t" anchorCtr="0" compatLnSpc="1">
            <a:prstTxWarp prst="textNoShape">
              <a:avLst/>
            </a:prstTxWarp>
            <a:normAutofit fontScale="92500" lnSpcReduction="10000"/>
          </a:bodyPr>
          <a:lstStyle/>
          <a:p>
            <a:pPr eaLnBrk="1" hangingPunct="1">
              <a:lnSpc>
                <a:spcPct val="90000"/>
              </a:lnSpc>
            </a:pPr>
            <a:r>
              <a:rPr lang="en-US" altLang="en-US" sz="1600" b="1" dirty="0" smtClean="0"/>
              <a:t>For M&amp;A agreements negotiated or signed post-Coronavirus</a:t>
            </a:r>
            <a:r>
              <a:rPr lang="en-US" altLang="en-US" sz="1600" dirty="0" smtClean="0"/>
              <a:t>: </a:t>
            </a:r>
            <a:br>
              <a:rPr lang="en-US" altLang="en-US" sz="1600" dirty="0" smtClean="0"/>
            </a:br>
            <a:r>
              <a:rPr lang="ja-JP" altLang="en-US" sz="1600" b="1" dirty="0" smtClean="0">
                <a:ea typeface="MS PGothic" panose="020B0600070205080204" pitchFamily="34" charset="-128"/>
              </a:rPr>
              <a:t>コロナウイルス後に交渉又は締結された</a:t>
            </a:r>
            <a:r>
              <a:rPr lang="en-US" altLang="ja-JP" sz="1600" b="1" dirty="0" smtClean="0">
                <a:ea typeface="MS PGothic" panose="020B0600070205080204" pitchFamily="34" charset="-128"/>
              </a:rPr>
              <a:t>M&amp;A</a:t>
            </a:r>
            <a:r>
              <a:rPr lang="ja-JP" altLang="en-US" sz="1600" b="1" dirty="0" smtClean="0">
                <a:ea typeface="MS PGothic" panose="020B0600070205080204" pitchFamily="34" charset="-128"/>
              </a:rPr>
              <a:t>契約</a:t>
            </a:r>
            <a:endParaRPr lang="en-US" altLang="en-US" sz="1600" b="1" dirty="0" smtClean="0"/>
          </a:p>
          <a:p>
            <a:pPr lvl="1" eaLnBrk="1" hangingPunct="1">
              <a:lnSpc>
                <a:spcPct val="90000"/>
              </a:lnSpc>
            </a:pPr>
            <a:r>
              <a:rPr lang="en-US" altLang="en-US" sz="1500" dirty="0" smtClean="0"/>
              <a:t>Language of MAE provision is paramount</a:t>
            </a:r>
            <a:r>
              <a:rPr lang="ja-JP" altLang="en-US" sz="1500" dirty="0" smtClean="0">
                <a:ea typeface="MS PGothic" panose="020B0600070205080204" pitchFamily="34" charset="-128"/>
              </a:rPr>
              <a:t>　</a:t>
            </a:r>
            <a:r>
              <a:rPr lang="en-US" altLang="ja-JP" sz="1500" dirty="0" smtClean="0">
                <a:ea typeface="MS PGothic" panose="020B0600070205080204" pitchFamily="34" charset="-128"/>
              </a:rPr>
              <a:t>MAE</a:t>
            </a:r>
            <a:r>
              <a:rPr lang="ja-JP" altLang="en-US" sz="1500" dirty="0" smtClean="0">
                <a:ea typeface="MS PGothic" panose="020B0600070205080204" pitchFamily="34" charset="-128"/>
              </a:rPr>
              <a:t>条項の文言は最重要</a:t>
            </a:r>
            <a:endParaRPr lang="en-US" altLang="en-US" sz="1500" dirty="0" smtClean="0"/>
          </a:p>
          <a:p>
            <a:pPr lvl="1" eaLnBrk="1" hangingPunct="1">
              <a:lnSpc>
                <a:spcPct val="90000"/>
              </a:lnSpc>
            </a:pPr>
            <a:r>
              <a:rPr lang="en-US" altLang="en-US" sz="1500" dirty="0" smtClean="0"/>
              <a:t>Is there express language that a “material worsening of epidemics, pandemics (including Coronavirus)” constitutes a MAE or is there express carve-out language regarding “epidemics, pandemics (including Coronavirus)” </a:t>
            </a:r>
            <a:r>
              <a:rPr lang="ja-JP" altLang="en-US" sz="1500" dirty="0" smtClean="0">
                <a:ea typeface="MS PGothic" panose="020B0600070205080204" pitchFamily="34" charset="-128"/>
              </a:rPr>
              <a:t>　疫病、パンデミック（コロナウイルスを含む）の重大な悪化」が</a:t>
            </a:r>
            <a:r>
              <a:rPr lang="en-US" altLang="ja-JP" sz="1500" dirty="0" smtClean="0">
                <a:ea typeface="MS PGothic" panose="020B0600070205080204" pitchFamily="34" charset="-128"/>
              </a:rPr>
              <a:t>MAE</a:t>
            </a:r>
            <a:r>
              <a:rPr lang="ja-JP" altLang="en-US" sz="1500" dirty="0" smtClean="0">
                <a:ea typeface="MS PGothic" panose="020B0600070205080204" pitchFamily="34" charset="-128"/>
              </a:rPr>
              <a:t>を構成するという明確な文言があるか、それとも「疫病、パンデミック（コロナウイルスを含む）」に関する明確なカーブアウト条項があるか</a:t>
            </a:r>
            <a:endParaRPr lang="en-US" altLang="en-US" sz="1500" dirty="0" smtClean="0"/>
          </a:p>
          <a:p>
            <a:pPr lvl="1" eaLnBrk="1" hangingPunct="1">
              <a:lnSpc>
                <a:spcPct val="90000"/>
              </a:lnSpc>
            </a:pPr>
            <a:r>
              <a:rPr lang="en-US" altLang="en-US" sz="1500" dirty="0" smtClean="0"/>
              <a:t>In case of applicable carve-outs, are they qualified to extent of “disproportionate effect”? How is “disproportionate effect” determined (industry, participants, geography)?</a:t>
            </a:r>
            <a:r>
              <a:rPr lang="ja-JP" altLang="en-US" sz="1500" dirty="0" smtClean="0">
                <a:ea typeface="MS PGothic" panose="020B0600070205080204" pitchFamily="34" charset="-128"/>
              </a:rPr>
              <a:t> </a:t>
            </a:r>
            <a:r>
              <a:rPr lang="en-US" altLang="ja-JP" sz="1500" dirty="0" smtClean="0">
                <a:ea typeface="MS PGothic" panose="020B0600070205080204" pitchFamily="34" charset="-128"/>
              </a:rPr>
              <a:t/>
            </a:r>
            <a:br>
              <a:rPr lang="en-US" altLang="ja-JP" sz="1500" dirty="0" smtClean="0">
                <a:ea typeface="MS PGothic" panose="020B0600070205080204" pitchFamily="34" charset="-128"/>
              </a:rPr>
            </a:br>
            <a:r>
              <a:rPr lang="ja-JP" altLang="en-US" sz="1500" dirty="0" smtClean="0">
                <a:ea typeface="MS PGothic" panose="020B0600070205080204" pitchFamily="34" charset="-128"/>
              </a:rPr>
              <a:t>カーブアウトが適用される場合、それらは</a:t>
            </a:r>
            <a:r>
              <a:rPr lang="en-US" altLang="ja-JP" sz="1500" dirty="0" smtClean="0">
                <a:ea typeface="MS PGothic" panose="020B0600070205080204" pitchFamily="34" charset="-128"/>
              </a:rPr>
              <a:t>”disproportionate effect”</a:t>
            </a:r>
            <a:r>
              <a:rPr lang="ja-JP" altLang="en-US" sz="1500" dirty="0" smtClean="0">
                <a:ea typeface="MS PGothic" panose="020B0600070205080204" pitchFamily="34" charset="-128"/>
              </a:rPr>
              <a:t>（不均衡な影響）の範囲に該当するか？「不均衡な影響」はどのように決定されるか（業界、当事者、地理）？</a:t>
            </a:r>
            <a:endParaRPr lang="en-US" altLang="en-US" sz="1500" dirty="0" smtClean="0"/>
          </a:p>
          <a:p>
            <a:pPr lvl="1" eaLnBrk="1" hangingPunct="1">
              <a:lnSpc>
                <a:spcPct val="90000"/>
              </a:lnSpc>
            </a:pPr>
            <a:r>
              <a:rPr lang="en-US" altLang="en-US" sz="1500" dirty="0" smtClean="0"/>
              <a:t>Sellers generally push for a comprehensive carve-out of Coronavirus including any worsening of conditions and resist any disproportionate effect exceptions, often with the argument that Coronavirus is a known existing condition</a:t>
            </a:r>
            <a:r>
              <a:rPr lang="ja-JP" altLang="en-US" sz="1500" dirty="0" smtClean="0">
                <a:ea typeface="MS PGothic" panose="020B0600070205080204" pitchFamily="34" charset="-128"/>
              </a:rPr>
              <a:t>　</a:t>
            </a:r>
            <a:r>
              <a:rPr lang="en-US" altLang="ja-JP" sz="1500" dirty="0" smtClean="0">
                <a:ea typeface="MS PGothic" panose="020B0600070205080204" pitchFamily="34" charset="-128"/>
              </a:rPr>
              <a:t/>
            </a:r>
            <a:br>
              <a:rPr lang="en-US" altLang="ja-JP" sz="1500" dirty="0" smtClean="0">
                <a:ea typeface="MS PGothic" panose="020B0600070205080204" pitchFamily="34" charset="-128"/>
              </a:rPr>
            </a:br>
            <a:r>
              <a:rPr lang="ja-JP" altLang="en-US" sz="1500" dirty="0" smtClean="0">
                <a:ea typeface="MS PGothic" panose="020B0600070205080204" pitchFamily="34" charset="-128"/>
              </a:rPr>
              <a:t>売り手は一般的に、状況の悪化を含めコロナウイルスの包括的なカーブアウトを推進し、「不均衡な影響」の例外には抵抗するが、多くの場合、コロナウイルスは既知かつ既存の状況であるという主張をする</a:t>
            </a:r>
            <a:endParaRPr lang="en-US" altLang="en-US" sz="1500" dirty="0" smtClean="0"/>
          </a:p>
          <a:p>
            <a:pPr lvl="1" eaLnBrk="1" hangingPunct="1">
              <a:lnSpc>
                <a:spcPct val="90000"/>
              </a:lnSpc>
            </a:pPr>
            <a:r>
              <a:rPr lang="en-US" altLang="en-US" sz="1500" dirty="0" smtClean="0"/>
              <a:t>Under Delaware law, the court in </a:t>
            </a:r>
            <a:r>
              <a:rPr lang="en-US" altLang="en-US" sz="1500" i="1" dirty="0" err="1" smtClean="0"/>
              <a:t>Akorn</a:t>
            </a:r>
            <a:r>
              <a:rPr lang="en-US" altLang="en-US" sz="1500" dirty="0" smtClean="0"/>
              <a:t> declined to find an implied “knowledge” carve-out and upheld the specific language of the MAE provision as to risk allocation; in other jurisdictions a known condition may not qualify as an MAE unless expressly included in MAE definition</a:t>
            </a:r>
            <a:br>
              <a:rPr lang="en-US" altLang="en-US" sz="1500" dirty="0" smtClean="0"/>
            </a:br>
            <a:r>
              <a:rPr lang="ja-JP" altLang="en-US" sz="1500" dirty="0" smtClean="0">
                <a:ea typeface="MS PGothic" panose="020B0600070205080204" pitchFamily="34" charset="-128"/>
              </a:rPr>
              <a:t>デラウェア州法の下で、</a:t>
            </a:r>
            <a:r>
              <a:rPr lang="en-US" altLang="ja-JP" sz="1500" dirty="0" err="1" smtClean="0">
                <a:ea typeface="MS PGothic" panose="020B0600070205080204" pitchFamily="34" charset="-128"/>
              </a:rPr>
              <a:t>Akorn</a:t>
            </a:r>
            <a:r>
              <a:rPr lang="ja-JP" altLang="en-US" sz="1500" dirty="0" smtClean="0">
                <a:ea typeface="MS PGothic" panose="020B0600070205080204" pitchFamily="34" charset="-128"/>
              </a:rPr>
              <a:t>の裁判所は、暗黙の「知識」のカーブアウトを認めず、リスク配分に関する</a:t>
            </a:r>
            <a:r>
              <a:rPr lang="en-US" altLang="ja-JP" sz="1500" dirty="0" smtClean="0">
                <a:ea typeface="MS PGothic" panose="020B0600070205080204" pitchFamily="34" charset="-128"/>
              </a:rPr>
              <a:t>MAE</a:t>
            </a:r>
            <a:r>
              <a:rPr lang="ja-JP" altLang="en-US" sz="1500" dirty="0" smtClean="0">
                <a:ea typeface="MS PGothic" panose="020B0600070205080204" pitchFamily="34" charset="-128"/>
              </a:rPr>
              <a:t>規定の具体的な文言を支持した。 他の法域では、</a:t>
            </a:r>
            <a:r>
              <a:rPr lang="en-US" altLang="ja-JP" sz="1500" dirty="0" smtClean="0">
                <a:ea typeface="MS PGothic" panose="020B0600070205080204" pitchFamily="34" charset="-128"/>
              </a:rPr>
              <a:t>MAE </a:t>
            </a:r>
            <a:r>
              <a:rPr lang="ja-JP" altLang="en-US" sz="1500" dirty="0" smtClean="0">
                <a:ea typeface="MS PGothic" panose="020B0600070205080204" pitchFamily="34" charset="-128"/>
              </a:rPr>
              <a:t>の定義に明示的に含まれていない限り、既知の状況は </a:t>
            </a:r>
            <a:r>
              <a:rPr lang="en-US" altLang="ja-JP" sz="1500" dirty="0" smtClean="0">
                <a:ea typeface="MS PGothic" panose="020B0600070205080204" pitchFamily="34" charset="-128"/>
              </a:rPr>
              <a:t>MAE </a:t>
            </a:r>
            <a:r>
              <a:rPr lang="ja-JP" altLang="en-US" sz="1500" dirty="0" smtClean="0">
                <a:ea typeface="MS PGothic" panose="020B0600070205080204" pitchFamily="34" charset="-128"/>
              </a:rPr>
              <a:t>として適格ではない場合がある</a:t>
            </a:r>
          </a:p>
          <a:p>
            <a:pPr lvl="1" eaLnBrk="1" hangingPunct="1">
              <a:lnSpc>
                <a:spcPct val="90000"/>
              </a:lnSpc>
            </a:pPr>
            <a:endParaRPr lang="ja-JP" altLang="en-US" sz="1100" dirty="0" smtClean="0">
              <a:ea typeface="MS PGothic" panose="020B0600070205080204" pitchFamily="34" charset="-128"/>
            </a:endParaRPr>
          </a:p>
          <a:p>
            <a:pPr lvl="1" eaLnBrk="1" hangingPunct="1">
              <a:lnSpc>
                <a:spcPct val="90000"/>
              </a:lnSpc>
            </a:pPr>
            <a:endParaRPr lang="en-US" altLang="en-US" sz="600" dirty="0" smtClean="0"/>
          </a:p>
        </p:txBody>
      </p:sp>
      <p:sp>
        <p:nvSpPr>
          <p:cNvPr id="15" name="Text Placeholder 14"/>
          <p:cNvSpPr>
            <a:spLocks noGrp="1"/>
          </p:cNvSpPr>
          <p:nvPr>
            <p:ph type="body" idx="20"/>
          </p:nvPr>
        </p:nvSpPr>
        <p:spPr>
          <a:xfrm>
            <a:off x="8997950" y="973931"/>
            <a:ext cx="2743200" cy="530225"/>
          </a:xfrm>
        </p:spPr>
        <p:txBody>
          <a:bodyPr wrap="square" numCol="1" compatLnSpc="1">
            <a:prstTxWarp prst="textNoShape">
              <a:avLst/>
            </a:prstTxWarp>
          </a:bodyPr>
          <a:lstStyle/>
          <a:p>
            <a:pPr>
              <a:defRPr/>
            </a:pPr>
            <a:r>
              <a:rPr lang="en-US" altLang="en-US" cap="none" dirty="0" smtClean="0">
                <a:solidFill>
                  <a:srgbClr val="F27557"/>
                </a:solidFill>
              </a:rPr>
              <a:t>CURRENT </a:t>
            </a:r>
            <a:r>
              <a:rPr lang="en-US" altLang="en-US" cap="none" dirty="0" err="1" smtClean="0">
                <a:solidFill>
                  <a:srgbClr val="F27557"/>
                </a:solidFill>
              </a:rPr>
              <a:t>MWE</a:t>
            </a:r>
            <a:r>
              <a:rPr lang="en-US" altLang="en-US" cap="none" dirty="0" smtClean="0">
                <a:solidFill>
                  <a:srgbClr val="F27557"/>
                </a:solidFill>
              </a:rPr>
              <a:t> EXPERIENCE: </a:t>
            </a:r>
            <a:r>
              <a:rPr lang="ja-JP" altLang="en-US" cap="none" dirty="0" smtClean="0">
                <a:solidFill>
                  <a:srgbClr val="F27557"/>
                </a:solidFill>
                <a:ea typeface="MS PGothic" panose="020B0600070205080204" pitchFamily="34" charset="-128"/>
              </a:rPr>
              <a:t>弊所の経験</a:t>
            </a:r>
            <a:endParaRPr lang="en-US" altLang="en-US" cap="none" dirty="0" smtClean="0">
              <a:solidFill>
                <a:srgbClr val="F27557"/>
              </a:solidFill>
            </a:endParaRPr>
          </a:p>
        </p:txBody>
      </p:sp>
      <p:sp>
        <p:nvSpPr>
          <p:cNvPr id="44038" name="Slide Number Placeholder 2"/>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28B78863-4AC4-4937-938C-B61872B9D608}" type="slidenum">
              <a:rPr lang="en-US" altLang="en-US" smtClean="0">
                <a:solidFill>
                  <a:srgbClr val="000000"/>
                </a:solidFill>
                <a:latin typeface="Arial" panose="020B0604020202020204" pitchFamily="34" charset="0"/>
              </a:rPr>
              <a:pPr fontAlgn="base">
                <a:spcBef>
                  <a:spcPct val="0"/>
                </a:spcBef>
                <a:spcAft>
                  <a:spcPct val="0"/>
                </a:spcAft>
              </a:pPr>
              <a:t>21</a:t>
            </a:fld>
            <a:endParaRPr lang="en-US" altLang="en-US" smtClean="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MAE PROVISIONS AND CLOSING CONDITIONS (2 OF 2)</a:t>
            </a:r>
            <a:br>
              <a:rPr lang="en-US" altLang="en-US" sz="2900" cap="none" dirty="0" smtClean="0"/>
            </a:br>
            <a:r>
              <a:rPr lang="ja-JP" altLang="en-US" sz="2900" cap="none" dirty="0" smtClean="0">
                <a:ea typeface="MS PGothic" panose="020B0600070205080204" pitchFamily="34" charset="-128"/>
              </a:rPr>
              <a:t>リスク管理：</a:t>
            </a:r>
            <a:r>
              <a:rPr lang="en-US" altLang="ja-JP" sz="2900" cap="none" dirty="0" smtClean="0">
                <a:ea typeface="MS PGothic" panose="020B0600070205080204" pitchFamily="34" charset="-128"/>
              </a:rPr>
              <a:t>MAE</a:t>
            </a:r>
            <a:r>
              <a:rPr lang="ja-JP" altLang="en-US" sz="2900" cap="none" dirty="0" smtClean="0">
                <a:ea typeface="MS PGothic" panose="020B0600070205080204" pitchFamily="34" charset="-128"/>
              </a:rPr>
              <a:t>条項とクロージング条件（２／２）</a:t>
            </a:r>
            <a:endParaRPr lang="en-US" altLang="en-US" sz="2900" cap="none" dirty="0" smtClean="0"/>
          </a:p>
        </p:txBody>
      </p:sp>
      <p:sp>
        <p:nvSpPr>
          <p:cNvPr id="45059" name="Content Placeholder 9"/>
          <p:cNvSpPr>
            <a:spLocks noGrp="1"/>
          </p:cNvSpPr>
          <p:nvPr>
            <p:ph idx="1"/>
          </p:nvPr>
        </p:nvSpPr>
        <p:spPr bwMode="auto">
          <a:xfrm>
            <a:off x="349250" y="1535113"/>
            <a:ext cx="11471275" cy="5038725"/>
          </a:xfrm>
        </p:spPr>
        <p:txBody>
          <a:bodyPr wrap="square" numCol="1" anchor="t" anchorCtr="0" compatLnSpc="1">
            <a:prstTxWarp prst="textNoShape">
              <a:avLst/>
            </a:prstTxWarp>
          </a:bodyPr>
          <a:lstStyle/>
          <a:p>
            <a:r>
              <a:rPr lang="en-US" altLang="en-US" sz="1800" smtClean="0"/>
              <a:t>Limited effect of MAE provisions: Neither 9/11 nor the 2008 Financial Crisis resulted in U.S. court decisions that an MAE occurred</a:t>
            </a:r>
            <a:r>
              <a:rPr lang="ja-JP" altLang="en-US" sz="1800" smtClean="0">
                <a:ea typeface="MS PGothic" panose="020B0600070205080204" pitchFamily="34" charset="-128"/>
              </a:rPr>
              <a:t>　</a:t>
            </a:r>
            <a:r>
              <a:rPr lang="en-US" altLang="ja-JP" sz="1800" smtClean="0">
                <a:ea typeface="MS PGothic" panose="020B0600070205080204" pitchFamily="34" charset="-128"/>
              </a:rPr>
              <a:t/>
            </a:r>
            <a:br>
              <a:rPr lang="en-US" altLang="ja-JP" sz="1800" smtClean="0">
                <a:ea typeface="MS PGothic" panose="020B0600070205080204" pitchFamily="34" charset="-128"/>
              </a:rPr>
            </a:br>
            <a:r>
              <a:rPr lang="en-US" altLang="ja-JP" sz="1800" smtClean="0">
                <a:ea typeface="MS PGothic" panose="020B0600070205080204" pitchFamily="34" charset="-128"/>
              </a:rPr>
              <a:t>MAE</a:t>
            </a:r>
            <a:r>
              <a:rPr lang="ja-JP" altLang="en-US" sz="1800" smtClean="0">
                <a:ea typeface="MS PGothic" panose="020B0600070205080204" pitchFamily="34" charset="-128"/>
              </a:rPr>
              <a:t>条項の効果は限定的。</a:t>
            </a:r>
            <a:r>
              <a:rPr lang="en-US" altLang="ja-JP" sz="1800" smtClean="0">
                <a:ea typeface="MS PGothic" panose="020B0600070205080204" pitchFamily="34" charset="-128"/>
              </a:rPr>
              <a:t>9/11</a:t>
            </a:r>
            <a:r>
              <a:rPr lang="ja-JP" altLang="en-US" sz="1800" smtClean="0">
                <a:ea typeface="MS PGothic" panose="020B0600070205080204" pitchFamily="34" charset="-128"/>
              </a:rPr>
              <a:t>や</a:t>
            </a:r>
            <a:r>
              <a:rPr lang="en-US" altLang="ja-JP" sz="1800" smtClean="0">
                <a:ea typeface="MS PGothic" panose="020B0600070205080204" pitchFamily="34" charset="-128"/>
              </a:rPr>
              <a:t>2008</a:t>
            </a:r>
            <a:r>
              <a:rPr lang="ja-JP" altLang="en-US" sz="1800" smtClean="0">
                <a:ea typeface="MS PGothic" panose="020B0600070205080204" pitchFamily="34" charset="-128"/>
              </a:rPr>
              <a:t>年の金融危機の際も、米国の裁判所は</a:t>
            </a:r>
            <a:r>
              <a:rPr lang="en-US" altLang="ja-JP" sz="1800" smtClean="0">
                <a:ea typeface="MS PGothic" panose="020B0600070205080204" pitchFamily="34" charset="-128"/>
              </a:rPr>
              <a:t>MAE</a:t>
            </a:r>
            <a:r>
              <a:rPr lang="ja-JP" altLang="en-US" sz="1800" smtClean="0">
                <a:ea typeface="MS PGothic" panose="020B0600070205080204" pitchFamily="34" charset="-128"/>
              </a:rPr>
              <a:t>の発生を認めなかった</a:t>
            </a:r>
            <a:endParaRPr lang="en-US" altLang="en-US" sz="1800" smtClean="0"/>
          </a:p>
          <a:p>
            <a:r>
              <a:rPr lang="en-US" altLang="en-US" sz="1800" smtClean="0"/>
              <a:t>Currently we see more room for closing conditions as to financial and non-financial conditions (EBITDA targets, no plant closures, no material capacity reductions or supply interruptions, completion of material contracts or extensions etc.)</a:t>
            </a:r>
            <a:r>
              <a:rPr lang="ja-JP" altLang="en-US" sz="1800" smtClean="0">
                <a:ea typeface="MS PGothic" panose="020B0600070205080204" pitchFamily="34" charset="-128"/>
              </a:rPr>
              <a:t> </a:t>
            </a:r>
            <a:r>
              <a:rPr lang="en-US" altLang="ja-JP" sz="1800" smtClean="0">
                <a:ea typeface="MS PGothic" panose="020B0600070205080204" pitchFamily="34" charset="-128"/>
              </a:rPr>
              <a:t/>
            </a:r>
            <a:br>
              <a:rPr lang="en-US" altLang="ja-JP" sz="1800" smtClean="0">
                <a:ea typeface="MS PGothic" panose="020B0600070205080204" pitchFamily="34" charset="-128"/>
              </a:rPr>
            </a:br>
            <a:r>
              <a:rPr lang="ja-JP" altLang="en-US" sz="1800" smtClean="0">
                <a:ea typeface="MS PGothic" panose="020B0600070205080204" pitchFamily="34" charset="-128"/>
              </a:rPr>
              <a:t>現在のところ、財務的・非財務的条件（</a:t>
            </a:r>
            <a:r>
              <a:rPr lang="en-US" altLang="ja-JP" sz="1800" smtClean="0">
                <a:ea typeface="MS PGothic" panose="020B0600070205080204" pitchFamily="34" charset="-128"/>
              </a:rPr>
              <a:t>EBITDA</a:t>
            </a:r>
            <a:r>
              <a:rPr lang="ja-JP" altLang="en-US" sz="1800" smtClean="0">
                <a:ea typeface="MS PGothic" panose="020B0600070205080204" pitchFamily="34" charset="-128"/>
              </a:rPr>
              <a:t>目標、工場閉鎖なし、大幅な稼働削減や供給停止なし、重要契約の完了や延長など）に関しては、より多くのクロージング条件を満たす余地があると考えられる</a:t>
            </a:r>
            <a:endParaRPr lang="en-US" altLang="en-US" sz="1800" smtClean="0"/>
          </a:p>
          <a:p>
            <a:endParaRPr lang="en-US" altLang="en-US" sz="1800" smtClean="0"/>
          </a:p>
          <a:p>
            <a:endParaRPr lang="en-US" altLang="en-US" sz="1800" smtClean="0"/>
          </a:p>
          <a:p>
            <a:endParaRPr lang="en-US" altLang="en-US" sz="1800" smtClean="0"/>
          </a:p>
          <a:p>
            <a:endParaRPr lang="en-US" altLang="en-US" sz="1800" smtClean="0"/>
          </a:p>
          <a:p>
            <a:endParaRPr lang="en-US" altLang="en-US" sz="1800" smtClean="0"/>
          </a:p>
          <a:p>
            <a:r>
              <a:rPr lang="en-US" altLang="en-US" sz="1800" smtClean="0"/>
              <a:t>In distressed M&amp;A (solvent targets), buyers typically seek a solvency opinion or certificate</a:t>
            </a:r>
            <a:r>
              <a:rPr lang="ja-JP" altLang="en-US" sz="1800" smtClean="0">
                <a:ea typeface="MS PGothic" panose="020B0600070205080204" pitchFamily="34" charset="-128"/>
              </a:rPr>
              <a:t>　</a:t>
            </a:r>
            <a:r>
              <a:rPr lang="en-US" altLang="ja-JP" sz="1800" smtClean="0">
                <a:ea typeface="MS PGothic" panose="020B0600070205080204" pitchFamily="34" charset="-128"/>
              </a:rPr>
              <a:t/>
            </a:r>
            <a:br>
              <a:rPr lang="en-US" altLang="ja-JP" sz="1800" smtClean="0">
                <a:ea typeface="MS PGothic" panose="020B0600070205080204" pitchFamily="34" charset="-128"/>
              </a:rPr>
            </a:br>
            <a:r>
              <a:rPr lang="ja-JP" altLang="en-US" sz="1800" smtClean="0">
                <a:ea typeface="MS PGothic" panose="020B0600070205080204" pitchFamily="34" charset="-128"/>
              </a:rPr>
              <a:t>苦境に陥った会社の</a:t>
            </a:r>
            <a:r>
              <a:rPr lang="en-US" altLang="ja-JP" sz="1800" smtClean="0">
                <a:ea typeface="MS PGothic" panose="020B0600070205080204" pitchFamily="34" charset="-128"/>
              </a:rPr>
              <a:t>M&amp;A</a:t>
            </a:r>
            <a:r>
              <a:rPr lang="ja-JP" altLang="en-US" sz="1800" smtClean="0">
                <a:ea typeface="MS PGothic" panose="020B0600070205080204" pitchFamily="34" charset="-128"/>
              </a:rPr>
              <a:t>（</a:t>
            </a:r>
            <a:r>
              <a:rPr lang="en-US" altLang="ja-JP" sz="1800" smtClean="0">
                <a:ea typeface="MS PGothic" panose="020B0600070205080204" pitchFamily="34" charset="-128"/>
              </a:rPr>
              <a:t>Distressed M&amp;A</a:t>
            </a:r>
            <a:r>
              <a:rPr lang="ja-JP" altLang="en-US" sz="1800" smtClean="0">
                <a:ea typeface="MS PGothic" panose="020B0600070205080204" pitchFamily="34" charset="-128"/>
              </a:rPr>
              <a:t>）では、買い手は</a:t>
            </a:r>
            <a:r>
              <a:rPr lang="en-US" altLang="ja-JP" sz="1800" smtClean="0">
                <a:ea typeface="MS PGothic" panose="020B0600070205080204" pitchFamily="34" charset="-128"/>
              </a:rPr>
              <a:t>solvency opinion</a:t>
            </a:r>
            <a:r>
              <a:rPr lang="ja-JP" altLang="en-US" sz="1800" smtClean="0">
                <a:ea typeface="MS PGothic" panose="020B0600070205080204" pitchFamily="34" charset="-128"/>
              </a:rPr>
              <a:t>（ソルベンシー・オピニオン）や財務状況証明書を求めるのが一般的</a:t>
            </a:r>
          </a:p>
          <a:p>
            <a:endParaRPr lang="en-US" altLang="en-US" sz="1800" smtClean="0"/>
          </a:p>
        </p:txBody>
      </p:sp>
      <p:sp>
        <p:nvSpPr>
          <p:cNvPr id="45060"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AE88A96B-E5A4-4605-9A3C-4D39E85E4215}" type="slidenum">
              <a:rPr lang="en-US" altLang="en-US" smtClean="0">
                <a:solidFill>
                  <a:srgbClr val="000000"/>
                </a:solidFill>
                <a:latin typeface="Arial" panose="020B0604020202020204" pitchFamily="34" charset="0"/>
              </a:rPr>
              <a:pPr fontAlgn="base">
                <a:spcBef>
                  <a:spcPct val="0"/>
                </a:spcBef>
                <a:spcAft>
                  <a:spcPct val="0"/>
                </a:spcAft>
              </a:pPr>
              <a:t>22</a:t>
            </a:fld>
            <a:endParaRPr lang="en-US" altLang="en-US" smtClean="0">
              <a:solidFill>
                <a:srgbClr val="000000"/>
              </a:solidFill>
              <a:latin typeface="Arial" panose="020B0604020202020204" pitchFamily="34" charset="0"/>
            </a:endParaRPr>
          </a:p>
        </p:txBody>
      </p:sp>
      <p:sp>
        <p:nvSpPr>
          <p:cNvPr id="13" name="Rounded Rectangle 12"/>
          <p:cNvSpPr/>
          <p:nvPr/>
        </p:nvSpPr>
        <p:spPr>
          <a:xfrm>
            <a:off x="500063" y="3667125"/>
            <a:ext cx="11320462" cy="16875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i="1" dirty="0">
                <a:solidFill>
                  <a:schemeClr val="accent1"/>
                </a:solidFill>
                <a:latin typeface="Arial" panose="020B0604020202020204" pitchFamily="34" charset="0"/>
              </a:rPr>
              <a:t>No event, circumstance, change, occurrence, development or effect shall have occurred as a result of the COVID-19 disease or the SARS-CoV-2 virus that, individually or in the aggregate, has resulted or would reasonably be expected to result in the loss of $● or more of EBITDA of the Company on an annualized basis.</a:t>
            </a:r>
            <a:r>
              <a:rPr lang="ja-JP" altLang="en-US" i="1" dirty="0">
                <a:solidFill>
                  <a:schemeClr val="accent1"/>
                </a:solidFill>
                <a:latin typeface="Arial" panose="020B0604020202020204" pitchFamily="34" charset="0"/>
                <a:ea typeface="MS PGothic" panose="020B0600070205080204" pitchFamily="34" charset="-128"/>
              </a:rPr>
              <a:t> </a:t>
            </a:r>
            <a:r>
              <a:rPr lang="en-US" altLang="ja-JP" sz="1700" i="1" dirty="0">
                <a:solidFill>
                  <a:schemeClr val="accent1"/>
                </a:solidFill>
                <a:latin typeface="Arial" panose="020B0604020202020204" pitchFamily="34" charset="0"/>
                <a:ea typeface="MS PGothic" panose="020B0600070205080204" pitchFamily="34" charset="-128"/>
              </a:rPr>
              <a:t>COVID-19 </a:t>
            </a:r>
            <a:r>
              <a:rPr lang="ja-JP" altLang="en-US" sz="1700" i="1" dirty="0">
                <a:solidFill>
                  <a:schemeClr val="accent1"/>
                </a:solidFill>
                <a:latin typeface="Arial" panose="020B0604020202020204" pitchFamily="34" charset="0"/>
                <a:ea typeface="MS PGothic" panose="020B0600070205080204" pitchFamily="34" charset="-128"/>
              </a:rPr>
              <a:t>による疾病または </a:t>
            </a:r>
            <a:r>
              <a:rPr lang="en-US" altLang="ja-JP" sz="1700" i="1" dirty="0">
                <a:solidFill>
                  <a:schemeClr val="accent1"/>
                </a:solidFill>
                <a:latin typeface="Arial" panose="020B0604020202020204" pitchFamily="34" charset="0"/>
                <a:ea typeface="MS PGothic" panose="020B0600070205080204" pitchFamily="34" charset="-128"/>
              </a:rPr>
              <a:t>SARS-CoV-2 </a:t>
            </a:r>
            <a:r>
              <a:rPr lang="ja-JP" altLang="en-US" sz="1700" i="1" dirty="0">
                <a:solidFill>
                  <a:schemeClr val="accent1"/>
                </a:solidFill>
                <a:latin typeface="Arial" panose="020B0604020202020204" pitchFamily="34" charset="0"/>
                <a:ea typeface="MS PGothic" panose="020B0600070205080204" pitchFamily="34" charset="-128"/>
              </a:rPr>
              <a:t>ウイルスの結果として、個別にまたは全体として、当社の </a:t>
            </a:r>
            <a:r>
              <a:rPr lang="en-US" altLang="ja-JP" sz="1700" i="1" dirty="0">
                <a:solidFill>
                  <a:schemeClr val="accent1"/>
                </a:solidFill>
                <a:latin typeface="Arial" panose="020B0604020202020204" pitchFamily="34" charset="0"/>
                <a:ea typeface="MS PGothic" panose="020B0600070205080204" pitchFamily="34" charset="-128"/>
              </a:rPr>
              <a:t>EBITDA </a:t>
            </a:r>
            <a:r>
              <a:rPr lang="ja-JP" altLang="en-US" sz="1700" i="1" dirty="0">
                <a:solidFill>
                  <a:schemeClr val="accent1"/>
                </a:solidFill>
                <a:latin typeface="Arial" panose="020B0604020202020204" pitchFamily="34" charset="0"/>
                <a:ea typeface="MS PGothic" panose="020B0600070205080204" pitchFamily="34" charset="-128"/>
              </a:rPr>
              <a:t>が年率ベースで●ドル以上の損失をもた</a:t>
            </a:r>
            <a:r>
              <a:rPr lang="ja-JP" altLang="en-US" sz="1700" i="1" dirty="0" smtClean="0">
                <a:solidFill>
                  <a:schemeClr val="accent1"/>
                </a:solidFill>
                <a:latin typeface="Arial" panose="020B0604020202020204" pitchFamily="34" charset="0"/>
                <a:ea typeface="MS PGothic" panose="020B0600070205080204" pitchFamily="34" charset="-128"/>
              </a:rPr>
              <a:t>らしたか</a:t>
            </a:r>
            <a:r>
              <a:rPr lang="ja-JP" altLang="en-US" sz="1700" i="1" dirty="0">
                <a:solidFill>
                  <a:schemeClr val="accent1"/>
                </a:solidFill>
                <a:latin typeface="Arial" panose="020B0604020202020204" pitchFamily="34" charset="0"/>
                <a:ea typeface="MS PGothic" panose="020B0600070205080204" pitchFamily="34" charset="-128"/>
              </a:rPr>
              <a:t>、またはそ</a:t>
            </a:r>
            <a:r>
              <a:rPr lang="ja-JP" altLang="en-US" sz="1700" i="1" dirty="0" smtClean="0">
                <a:solidFill>
                  <a:schemeClr val="accent1"/>
                </a:solidFill>
                <a:latin typeface="Arial" panose="020B0604020202020204" pitchFamily="34" charset="0"/>
                <a:ea typeface="MS PGothic" panose="020B0600070205080204" pitchFamily="34" charset="-128"/>
              </a:rPr>
              <a:t>れをもたらすことが</a:t>
            </a:r>
            <a:r>
              <a:rPr lang="ja-JP" altLang="en-US" sz="1700" i="1" dirty="0">
                <a:solidFill>
                  <a:schemeClr val="accent1"/>
                </a:solidFill>
                <a:latin typeface="Arial" panose="020B0604020202020204" pitchFamily="34" charset="0"/>
                <a:ea typeface="MS PGothic" panose="020B0600070205080204" pitchFamily="34" charset="-128"/>
              </a:rPr>
              <a:t>合理的に予想されるような事象、状況、変化、発生、発展または影響が発生してはならない</a:t>
            </a:r>
            <a:r>
              <a:rPr lang="ja-JP" altLang="en-US" sz="1700" i="1" dirty="0" smtClean="0">
                <a:solidFill>
                  <a:schemeClr val="accent1"/>
                </a:solidFill>
                <a:latin typeface="Arial" panose="020B0604020202020204" pitchFamily="34" charset="0"/>
                <a:ea typeface="MS PGothic" panose="020B0600070205080204" pitchFamily="34" charset="-128"/>
              </a:rPr>
              <a:t>。</a:t>
            </a:r>
            <a:endParaRPr lang="en-US" altLang="en-US" sz="1700" i="1" dirty="0">
              <a:solidFill>
                <a:schemeClr val="accent1"/>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790238" cy="1033463"/>
          </a:xfrm>
        </p:spPr>
        <p:txBody>
          <a:bodyPr wrap="square" numCol="1" compatLnSpc="1">
            <a:prstTxWarp prst="textNoShape">
              <a:avLst/>
            </a:prstTxWarp>
          </a:bodyPr>
          <a:lstStyle/>
          <a:p>
            <a:pPr eaLnBrk="1" hangingPunct="1">
              <a:defRPr/>
            </a:pPr>
            <a:r>
              <a:rPr lang="en-US" altLang="en-US" sz="2900" cap="none" dirty="0" smtClean="0"/>
              <a:t>REGULATORY: US MERGER REVIEW UPDATE (1 OF 3)</a:t>
            </a:r>
            <a:br>
              <a:rPr lang="en-US" altLang="en-US" sz="2900" cap="none" dirty="0" smtClean="0"/>
            </a:br>
            <a:r>
              <a:rPr lang="ja-JP" altLang="en-US" sz="2900" cap="none" dirty="0" smtClean="0">
                <a:ea typeface="MS PGothic" panose="020B0600070205080204" pitchFamily="34" charset="-128"/>
              </a:rPr>
              <a:t>規制</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米国における合併審査のアップデート（１／３）</a:t>
            </a:r>
            <a:endParaRPr lang="en-US" altLang="en-US" sz="2900" cap="none" dirty="0" smtClean="0"/>
          </a:p>
        </p:txBody>
      </p:sp>
      <p:sp>
        <p:nvSpPr>
          <p:cNvPr id="46083" name="Slide Number Placeholder 2"/>
          <p:cNvSpPr>
            <a:spLocks noGrp="1"/>
          </p:cNvSpPr>
          <p:nvPr>
            <p:ph type="sldNum" sz="quarter" idx="16"/>
          </p:nvPr>
        </p:nvSpPr>
        <p:spPr bwMode="auto">
          <a:prstGeom prst="parallelogram">
            <a:avLst>
              <a:gd name="adj" fmla="val 100706"/>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fld id="{27334119-12E2-4F16-A391-A48ACCD542B5}" type="slidenum">
              <a:rPr lang="en-US" altLang="en-US" smtClean="0">
                <a:solidFill>
                  <a:srgbClr val="000000"/>
                </a:solidFill>
                <a:latin typeface="Arial" panose="020B0604020202020204" pitchFamily="34" charset="0"/>
              </a:rPr>
              <a:pPr eaLnBrk="0" fontAlgn="base" hangingPunct="0">
                <a:spcBef>
                  <a:spcPct val="0"/>
                </a:spcBef>
                <a:spcAft>
                  <a:spcPct val="0"/>
                </a:spcAft>
              </a:pPr>
              <a:t>23</a:t>
            </a:fld>
            <a:endParaRPr lang="en-US" altLang="en-US" smtClean="0">
              <a:solidFill>
                <a:srgbClr val="000000"/>
              </a:solidFill>
              <a:latin typeface="Arial" panose="020B0604020202020204" pitchFamily="34" charset="0"/>
            </a:endParaRPr>
          </a:p>
        </p:txBody>
      </p:sp>
      <p:graphicFrame>
        <p:nvGraphicFramePr>
          <p:cNvPr id="4" name="Table 3"/>
          <p:cNvGraphicFramePr>
            <a:graphicFrameLocks noGrp="1"/>
          </p:cNvGraphicFramePr>
          <p:nvPr/>
        </p:nvGraphicFramePr>
        <p:xfrm>
          <a:off x="685800" y="1574800"/>
          <a:ext cx="10790238" cy="4430713"/>
        </p:xfrm>
        <a:graphic>
          <a:graphicData uri="http://schemas.openxmlformats.org/drawingml/2006/table">
            <a:tbl>
              <a:tblPr/>
              <a:tblGrid>
                <a:gridCol w="10790238">
                  <a:extLst>
                    <a:ext uri="{9D8B030D-6E8A-4147-A177-3AD203B41FA5}">
                      <a16:colId xmlns:a16="http://schemas.microsoft.com/office/drawing/2014/main" val="1743091790"/>
                    </a:ext>
                  </a:extLst>
                </a:gridCol>
              </a:tblGrid>
              <a:tr h="480288">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anose="020B0604020202020204" pitchFamily="34" charset="0"/>
                        </a:rPr>
                        <a:t>Hart-Scott-</a:t>
                      </a:r>
                      <a:r>
                        <a:rPr kumimoji="0" lang="en-US" altLang="en-US" sz="2400" b="1" i="0" u="none" strike="noStrike" cap="none" normalizeH="0" baseline="0" dirty="0" err="1" smtClean="0">
                          <a:ln>
                            <a:noFill/>
                          </a:ln>
                          <a:solidFill>
                            <a:srgbClr val="FFFFFF"/>
                          </a:solidFill>
                          <a:effectLst/>
                          <a:latin typeface="Arial" panose="020B0604020202020204" pitchFamily="34" charset="0"/>
                        </a:rPr>
                        <a:t>Rodino</a:t>
                      </a:r>
                      <a:r>
                        <a:rPr kumimoji="0" lang="en-US" altLang="en-US" sz="2400" b="1" i="0" u="none" strike="noStrike" cap="none" normalizeH="0" baseline="0" dirty="0" smtClean="0">
                          <a:ln>
                            <a:noFill/>
                          </a:ln>
                          <a:solidFill>
                            <a:srgbClr val="FFFFFF"/>
                          </a:solidFill>
                          <a:effectLst/>
                          <a:latin typeface="Arial" panose="020B0604020202020204" pitchFamily="34" charset="0"/>
                        </a:rPr>
                        <a:t> Process Still Effective      </a:t>
                      </a:r>
                      <a:r>
                        <a:rPr kumimoji="0" lang="en-US" altLang="ja-JP" sz="2400" b="1" i="0" u="none" strike="noStrike" cap="none" normalizeH="0" baseline="0" dirty="0" err="1" smtClean="0">
                          <a:ln>
                            <a:noFill/>
                          </a:ln>
                          <a:solidFill>
                            <a:srgbClr val="FFFFFF"/>
                          </a:solidFill>
                          <a:effectLst/>
                          <a:latin typeface="Arial" panose="020B0604020202020204" pitchFamily="34" charset="0"/>
                          <a:ea typeface="MS PGothic" panose="020B0600070205080204" pitchFamily="34" charset="-128"/>
                        </a:rPr>
                        <a:t>HSR</a:t>
                      </a:r>
                      <a:r>
                        <a:rPr kumimoji="0" lang="ja-JP" altLang="en-US" sz="24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プロセスは未だ有効</a:t>
                      </a:r>
                      <a:endParaRPr kumimoji="0" lang="en-US" altLang="en-US" sz="2400" b="1" i="0" u="none" strike="noStrike" cap="none" normalizeH="0" baseline="0" dirty="0" smtClean="0">
                        <a:ln>
                          <a:noFill/>
                        </a:ln>
                        <a:solidFill>
                          <a:srgbClr val="FFFFFF"/>
                        </a:solidFill>
                        <a:effectLst/>
                        <a:latin typeface="Arial" panose="020B0604020202020204" pitchFamily="34" charset="0"/>
                      </a:endParaRPr>
                    </a:p>
                  </a:txBody>
                  <a:tcPr marL="91433" marR="914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2946817275"/>
                  </a:ext>
                </a:extLst>
              </a:tr>
              <a:tr h="2652010">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200150" indent="-28575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457200" marR="0" lvl="1" indent="0" algn="l" defTabSz="914400" rtl="0" eaLnBrk="1" fontAlgn="base" latinLnBrk="0" hangingPunct="1">
                        <a:lnSpc>
                          <a:spcPct val="12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DOJ and FTC are working remotely—becoming “new normal”</a:t>
                      </a:r>
                    </a:p>
                    <a:p>
                      <a:pPr marL="457200" marR="0" lvl="1" indent="0" algn="l" defTabSz="914400" rtl="0" eaLnBrk="1" fontAlgn="base" latinLnBrk="0" hangingPunct="1">
                        <a:lnSpc>
                          <a:spcPct val="120000"/>
                        </a:lnSpc>
                        <a:spcBef>
                          <a:spcPct val="0"/>
                        </a:spcBef>
                        <a:spcAft>
                          <a:spcPct val="0"/>
                        </a:spcAft>
                        <a:buClrTx/>
                        <a:buSzTx/>
                        <a:buFontTx/>
                        <a:buNone/>
                        <a:tabLst/>
                      </a:pP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司法省（</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DOJ</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）と連邦取引委員会（</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FTC</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）はリモートで仕事しており、それが</a:t>
                      </a:r>
                      <a:r>
                        <a:rPr kumimoji="0" lang="ja-JP" altLang="en-US"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新常態</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になりつつある</a:t>
                      </a:r>
                      <a:endParaRPr kumimoji="0" lang="en-US" altLang="en-US" sz="20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All filings are now transmitted electronically</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すべての申請書類は電子的に送信</a:t>
                      </a:r>
                      <a:endParaRPr kumimoji="0" lang="en-US" altLang="en-US" sz="20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Early termination now available after agencies initially suspended early termination requests</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当初当局は早期終了の要請を一時停止していたが、現在では早期終了が可能に</a:t>
                      </a:r>
                      <a:endParaRPr kumimoji="0" lang="en-US" altLang="en-US" sz="2000" b="0" i="0" u="none" strike="noStrike" cap="none" normalizeH="0" baseline="0" dirty="0" smtClean="0">
                        <a:ln>
                          <a:noFill/>
                        </a:ln>
                        <a:solidFill>
                          <a:srgbClr val="000000"/>
                        </a:solidFill>
                        <a:effectLst/>
                        <a:latin typeface="Arial" panose="020B0604020202020204" pitchFamily="34" charset="0"/>
                      </a:endParaRPr>
                    </a:p>
                  </a:txBody>
                  <a:tcPr marL="91433" marR="914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EF6"/>
                    </a:solidFill>
                  </a:tcPr>
                </a:tc>
                <a:extLst>
                  <a:ext uri="{0D108BD9-81ED-4DB2-BD59-A6C34878D82A}">
                    <a16:rowId xmlns:a16="http://schemas.microsoft.com/office/drawing/2014/main" val="1905762482"/>
                  </a:ext>
                </a:extLst>
              </a:tr>
              <a:tr h="1298415">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Routine notifications of transactions without competitive overlaps most likely result in clearance within initial 30-day waiting period</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9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競合他社との重複がないありふれた取引の届出は、ほとんどの場合、最初の</a:t>
                      </a:r>
                      <a:r>
                        <a:rPr kumimoji="0" lang="en-US" altLang="ja-JP" sz="19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30</a:t>
                      </a:r>
                      <a:r>
                        <a:rPr kumimoji="0" lang="ja-JP" altLang="en-US" sz="19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日間の待機期間内にクリアランスを得られる可能性が高い</a:t>
                      </a:r>
                    </a:p>
                  </a:txBody>
                  <a:tcPr marL="91433" marR="9143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2884094"/>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790238" cy="1033463"/>
          </a:xfrm>
        </p:spPr>
        <p:txBody>
          <a:bodyPr wrap="square" numCol="1" compatLnSpc="1">
            <a:prstTxWarp prst="textNoShape">
              <a:avLst/>
            </a:prstTxWarp>
          </a:bodyPr>
          <a:lstStyle/>
          <a:p>
            <a:pPr eaLnBrk="1" hangingPunct="1">
              <a:defRPr/>
            </a:pPr>
            <a:r>
              <a:rPr lang="en-US" altLang="en-US" sz="2900" cap="none" dirty="0" smtClean="0"/>
              <a:t>REGULATORY: US MERGER REVIEW UPDATE (2 OF 3)</a:t>
            </a:r>
            <a:br>
              <a:rPr lang="en-US" altLang="en-US" sz="2900" cap="none" dirty="0" smtClean="0"/>
            </a:br>
            <a:r>
              <a:rPr lang="ja-JP" altLang="en-US" sz="2900" cap="none" dirty="0" smtClean="0">
                <a:ea typeface="MS PGothic" panose="020B0600070205080204" pitchFamily="34" charset="-128"/>
              </a:rPr>
              <a:t>規制</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米国における合併審査のアップデート（２／３）</a:t>
            </a:r>
            <a:endParaRPr lang="en-US" altLang="en-US" sz="2900" cap="none" dirty="0" smtClean="0"/>
          </a:p>
        </p:txBody>
      </p:sp>
      <p:sp>
        <p:nvSpPr>
          <p:cNvPr id="48131" name="Slide Number Placeholder 2"/>
          <p:cNvSpPr>
            <a:spLocks noGrp="1"/>
          </p:cNvSpPr>
          <p:nvPr>
            <p:ph type="sldNum" sz="quarter" idx="16"/>
          </p:nvPr>
        </p:nvSpPr>
        <p:spPr bwMode="auto">
          <a:prstGeom prst="parallelogram">
            <a:avLst>
              <a:gd name="adj" fmla="val 100706"/>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fld id="{95BA32A6-9BB5-464A-AD31-26437987B49B}" type="slidenum">
              <a:rPr lang="en-US" altLang="en-US" smtClean="0">
                <a:solidFill>
                  <a:srgbClr val="000000"/>
                </a:solidFill>
                <a:latin typeface="Arial" panose="020B0604020202020204" pitchFamily="34" charset="0"/>
              </a:rPr>
              <a:pPr eaLnBrk="0" fontAlgn="base" hangingPunct="0">
                <a:spcBef>
                  <a:spcPct val="0"/>
                </a:spcBef>
                <a:spcAft>
                  <a:spcPct val="0"/>
                </a:spcAft>
              </a:pPr>
              <a:t>24</a:t>
            </a:fld>
            <a:endParaRPr lang="en-US" altLang="en-US" smtClean="0">
              <a:solidFill>
                <a:srgbClr val="000000"/>
              </a:solidFill>
              <a:latin typeface="Arial" panose="020B0604020202020204" pitchFamily="34" charset="0"/>
            </a:endParaRPr>
          </a:p>
        </p:txBody>
      </p:sp>
      <p:graphicFrame>
        <p:nvGraphicFramePr>
          <p:cNvPr id="5" name="Table 4"/>
          <p:cNvGraphicFramePr>
            <a:graphicFrameLocks noGrp="1"/>
          </p:cNvGraphicFramePr>
          <p:nvPr/>
        </p:nvGraphicFramePr>
        <p:xfrm>
          <a:off x="685800" y="1398588"/>
          <a:ext cx="10607675" cy="4749800"/>
        </p:xfrm>
        <a:graphic>
          <a:graphicData uri="http://schemas.openxmlformats.org/drawingml/2006/table">
            <a:tbl>
              <a:tblPr/>
              <a:tblGrid>
                <a:gridCol w="10607675">
                  <a:extLst>
                    <a:ext uri="{9D8B030D-6E8A-4147-A177-3AD203B41FA5}">
                      <a16:colId xmlns:a16="http://schemas.microsoft.com/office/drawing/2014/main" val="2239744177"/>
                    </a:ext>
                  </a:extLst>
                </a:gridCol>
              </a:tblGrid>
              <a:tr h="701139">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panose="020B0604020202020204" pitchFamily="34" charset="0"/>
                        </a:rPr>
                        <a:t>Hart-Scott-</a:t>
                      </a:r>
                      <a:r>
                        <a:rPr kumimoji="0" lang="en-US" altLang="en-US" sz="2000" b="1" i="0" u="none" strike="noStrike" cap="none" normalizeH="0" baseline="0" dirty="0" err="1" smtClean="0">
                          <a:ln>
                            <a:noFill/>
                          </a:ln>
                          <a:solidFill>
                            <a:srgbClr val="FFFFFF"/>
                          </a:solidFill>
                          <a:effectLst/>
                          <a:latin typeface="Arial" panose="020B0604020202020204" pitchFamily="34" charset="0"/>
                        </a:rPr>
                        <a:t>Rodino</a:t>
                      </a:r>
                      <a:r>
                        <a:rPr kumimoji="0" lang="en-US" altLang="en-US" sz="2000" b="1" i="0" u="none" strike="noStrike" cap="none" normalizeH="0" baseline="0" dirty="0" smtClean="0">
                          <a:ln>
                            <a:noFill/>
                          </a:ln>
                          <a:solidFill>
                            <a:srgbClr val="FFFFFF"/>
                          </a:solidFill>
                          <a:effectLst/>
                          <a:latin typeface="Arial" panose="020B0604020202020204" pitchFamily="34" charset="0"/>
                        </a:rPr>
                        <a:t> Process Still Effective (continued)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err="1" smtClean="0">
                          <a:ln>
                            <a:noFill/>
                          </a:ln>
                          <a:solidFill>
                            <a:srgbClr val="FFFFFF"/>
                          </a:solidFill>
                          <a:effectLst/>
                          <a:latin typeface="Arial" panose="020B0604020202020204" pitchFamily="34" charset="0"/>
                          <a:ea typeface="MS PGothic" panose="020B0600070205080204" pitchFamily="34" charset="-128"/>
                        </a:rPr>
                        <a:t>HSR</a:t>
                      </a:r>
                      <a:r>
                        <a:rPr kumimoji="0" lang="ja-JP" altLang="en-US" sz="20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プロセスは未だ有効（続き</a:t>
                      </a:r>
                      <a:r>
                        <a:rPr kumimoji="0" lang="en-US" altLang="ja-JP" sz="20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a:t>
                      </a:r>
                      <a:endParaRPr kumimoji="0" lang="en-US" altLang="en-US" sz="2000" b="1" i="0" u="none" strike="noStrike" cap="none" normalizeH="0" baseline="0" dirty="0" smtClean="0">
                        <a:ln>
                          <a:noFill/>
                        </a:ln>
                        <a:solidFill>
                          <a:srgbClr val="FFFFFF"/>
                        </a:solidFill>
                        <a:effectLst/>
                        <a:latin typeface="Arial" panose="020B0604020202020204" pitchFamily="34" charset="0"/>
                      </a:endParaRPr>
                    </a:p>
                  </a:txBody>
                  <a:tcPr marL="91434" marR="91434" marT="45729" marB="4572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2609646415"/>
                  </a:ext>
                </a:extLst>
              </a:tr>
              <a:tr h="4048661">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200150" indent="-28575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457200" marR="0" lvl="1" indent="0" algn="l" defTabSz="914400" rtl="0" eaLnBrk="1" fontAlgn="base" latinLnBrk="0" hangingPunct="1">
                        <a:lnSpc>
                          <a:spcPct val="12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For transactions that require government investigation      </a:t>
                      </a: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政府の調査が必要な取引の場合</a:t>
                      </a: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smtClean="0">
                          <a:ln>
                            <a:noFill/>
                          </a:ln>
                          <a:solidFill>
                            <a:srgbClr val="000000"/>
                          </a:solidFill>
                          <a:effectLst/>
                          <a:latin typeface="Arial" panose="020B0604020202020204" pitchFamily="34" charset="0"/>
                        </a:rPr>
                        <a:t>Delays becoming common as agencies experience difficulties reaching out to applicants and third parties (customers, competitors, etc.)</a:t>
                      </a: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当局が申請者や第三者（顧客、競合他社など）に連絡を取りづらくなっているため、遅延が一般的に</a:t>
                      </a:r>
                      <a:endParaRPr kumimoji="0" lang="en-US" altLang="en-US" sz="14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smtClean="0">
                          <a:ln>
                            <a:noFill/>
                          </a:ln>
                          <a:solidFill>
                            <a:srgbClr val="000000"/>
                          </a:solidFill>
                          <a:effectLst/>
                          <a:latin typeface="Arial" panose="020B0604020202020204" pitchFamily="34" charset="0"/>
                        </a:rPr>
                        <a:t>Agency may ask for “pull and refile” of notifications if agency unable to complete investigation within initial waiting period</a:t>
                      </a: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当局が最初の待機期間内に調査を完了できなかった場合には、通知の「撤回と再提出」を求められることも</a:t>
                      </a:r>
                      <a:endParaRPr kumimoji="0" lang="en-US" altLang="en-US" sz="14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smtClean="0">
                          <a:ln>
                            <a:noFill/>
                          </a:ln>
                          <a:solidFill>
                            <a:srgbClr val="000000"/>
                          </a:solidFill>
                          <a:effectLst/>
                          <a:latin typeface="Arial" panose="020B0604020202020204" pitchFamily="34" charset="0"/>
                        </a:rPr>
                        <a:t>Second requests may take longer than usual to resolve </a:t>
                      </a:r>
                      <a:br>
                        <a:rPr kumimoji="0" lang="en-US" altLang="en-US" sz="1400" b="0" i="0" u="none" strike="noStrike" cap="none" normalizeH="0" baseline="0" dirty="0" smtClean="0">
                          <a:ln>
                            <a:noFill/>
                          </a:ln>
                          <a:solidFill>
                            <a:srgbClr val="000000"/>
                          </a:solidFill>
                          <a:effectLst/>
                          <a:latin typeface="Arial" panose="020B0604020202020204" pitchFamily="34" charset="0"/>
                        </a:rPr>
                      </a:b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セカンドリクエストは通常よりも時間がかかる可能性</a:t>
                      </a:r>
                      <a:endParaRPr kumimoji="0" lang="en-US" altLang="en-US" sz="14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smtClean="0">
                          <a:ln>
                            <a:noFill/>
                          </a:ln>
                          <a:solidFill>
                            <a:srgbClr val="000000"/>
                          </a:solidFill>
                          <a:effectLst/>
                          <a:latin typeface="Arial" panose="020B0604020202020204" pitchFamily="34" charset="0"/>
                        </a:rPr>
                        <a:t>If divestitures are needed, expect longer delays as agencies more stringently evaluate divestiture buyers during pandemic crisis</a:t>
                      </a: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売却が必要な場合、パンデミック危機で当局は売り手をより厳しく評価するため、より長い遅延が予想される</a:t>
                      </a:r>
                      <a:endParaRPr kumimoji="0" lang="en-US" altLang="en-US" sz="1400" b="0" i="0" u="none" strike="noStrike" cap="none" normalizeH="0" baseline="0" dirty="0" smtClean="0">
                        <a:ln>
                          <a:noFill/>
                        </a:ln>
                        <a:solidFill>
                          <a:srgbClr val="000000"/>
                        </a:solidFill>
                        <a:effectLst/>
                        <a:latin typeface="Arial" panose="020B0604020202020204" pitchFamily="34" charset="0"/>
                      </a:endParaRPr>
                    </a:p>
                    <a:p>
                      <a:pPr marL="1200150" marR="0" lvl="2"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smtClean="0">
                          <a:ln>
                            <a:noFill/>
                          </a:ln>
                          <a:solidFill>
                            <a:srgbClr val="000000"/>
                          </a:solidFill>
                          <a:effectLst/>
                          <a:latin typeface="Arial" panose="020B0604020202020204" pitchFamily="34" charset="0"/>
                        </a:rPr>
                        <a:t>If DOJ remedy is needed, Tunney Act procedures might be delayed due to court schedules during pandemic crisis</a:t>
                      </a: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司法省の審査において是正措置が必要な場合、パンデミックの危機の間、裁判所のスケジュールの問題で</a:t>
                      </a:r>
                      <a:r>
                        <a:rPr kumimoji="0" lang="en-US" altLang="ja-JP"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Tunney</a:t>
                      </a:r>
                      <a:r>
                        <a:rPr kumimoji="0" lang="ja-JP" altLang="en-US" sz="14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法の手続が遅れる可能性</a:t>
                      </a:r>
                    </a:p>
                  </a:txBody>
                  <a:tcPr marL="91434" marR="91434" marT="45729" marB="4572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EF6"/>
                    </a:solidFill>
                  </a:tcPr>
                </a:tc>
                <a:extLst>
                  <a:ext uri="{0D108BD9-81ED-4DB2-BD59-A6C34878D82A}">
                    <a16:rowId xmlns:a16="http://schemas.microsoft.com/office/drawing/2014/main" val="2945111828"/>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790238" cy="1033463"/>
          </a:xfrm>
        </p:spPr>
        <p:txBody>
          <a:bodyPr wrap="square" numCol="1" compatLnSpc="1">
            <a:prstTxWarp prst="textNoShape">
              <a:avLst/>
            </a:prstTxWarp>
          </a:bodyPr>
          <a:lstStyle/>
          <a:p>
            <a:pPr eaLnBrk="1" hangingPunct="1">
              <a:defRPr/>
            </a:pPr>
            <a:r>
              <a:rPr lang="en-US" altLang="en-US" sz="2900" cap="none" dirty="0" smtClean="0"/>
              <a:t>REGULATORY: US MERGER REVIEW UPDATE (3 OF 3)</a:t>
            </a:r>
            <a:br>
              <a:rPr lang="en-US" altLang="en-US" sz="2900" cap="none" dirty="0" smtClean="0"/>
            </a:br>
            <a:r>
              <a:rPr lang="ja-JP" altLang="en-US" sz="2900" cap="none" dirty="0" smtClean="0">
                <a:ea typeface="MS PGothic" panose="020B0600070205080204" pitchFamily="34" charset="-128"/>
              </a:rPr>
              <a:t>規制</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米国における合併審査のアップデート（３／３）</a:t>
            </a:r>
            <a:endParaRPr lang="en-US" altLang="en-US" sz="2900" cap="none" dirty="0" smtClean="0"/>
          </a:p>
        </p:txBody>
      </p:sp>
      <p:sp>
        <p:nvSpPr>
          <p:cNvPr id="50179" name="Slide Number Placeholder 2"/>
          <p:cNvSpPr>
            <a:spLocks noGrp="1"/>
          </p:cNvSpPr>
          <p:nvPr>
            <p:ph type="sldNum" sz="quarter" idx="16"/>
          </p:nvPr>
        </p:nvSpPr>
        <p:spPr bwMode="auto">
          <a:prstGeom prst="parallelogram">
            <a:avLst>
              <a:gd name="adj" fmla="val 100706"/>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fld id="{D9ABB245-77B6-45B8-AD16-782E74D8F685}" type="slidenum">
              <a:rPr lang="en-US" altLang="en-US" smtClean="0">
                <a:solidFill>
                  <a:srgbClr val="000000"/>
                </a:solidFill>
                <a:latin typeface="Arial" panose="020B0604020202020204" pitchFamily="34" charset="0"/>
              </a:rPr>
              <a:pPr eaLnBrk="0" fontAlgn="base" hangingPunct="0">
                <a:spcBef>
                  <a:spcPct val="0"/>
                </a:spcBef>
                <a:spcAft>
                  <a:spcPct val="0"/>
                </a:spcAft>
              </a:pPr>
              <a:t>25</a:t>
            </a:fld>
            <a:endParaRPr lang="en-US" altLang="en-US" smtClean="0">
              <a:solidFill>
                <a:srgbClr val="000000"/>
              </a:solidFill>
              <a:latin typeface="Arial" panose="020B0604020202020204" pitchFamily="34" charset="0"/>
            </a:endParaRPr>
          </a:p>
        </p:txBody>
      </p:sp>
      <p:graphicFrame>
        <p:nvGraphicFramePr>
          <p:cNvPr id="5" name="Table 4"/>
          <p:cNvGraphicFramePr>
            <a:graphicFrameLocks noGrp="1"/>
          </p:cNvGraphicFramePr>
          <p:nvPr/>
        </p:nvGraphicFramePr>
        <p:xfrm>
          <a:off x="1371600" y="1574800"/>
          <a:ext cx="9383713" cy="4176714"/>
        </p:xfrm>
        <a:graphic>
          <a:graphicData uri="http://schemas.openxmlformats.org/drawingml/2006/table">
            <a:tbl>
              <a:tblPr/>
              <a:tblGrid>
                <a:gridCol w="9383713">
                  <a:extLst>
                    <a:ext uri="{9D8B030D-6E8A-4147-A177-3AD203B41FA5}">
                      <a16:colId xmlns:a16="http://schemas.microsoft.com/office/drawing/2014/main" val="2338285501"/>
                    </a:ext>
                  </a:extLst>
                </a:gridCol>
              </a:tblGrid>
              <a:tr h="701157">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panose="020B0604020202020204" pitchFamily="34" charset="0"/>
                        </a:rPr>
                        <a:t>US Government Officials Expressing Concerns During Pandemic Crisis</a:t>
                      </a:r>
                      <a:r>
                        <a:rPr kumimoji="0" lang="ja-JP" altLang="en-US" sz="20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　</a:t>
                      </a:r>
                      <a:endParaRPr kumimoji="0" lang="en-US" altLang="ja-JP" sz="20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パンデミックの危機下における米国政府関係者の懸念点</a:t>
                      </a:r>
                    </a:p>
                  </a:txBody>
                  <a:tcPr marL="91433" marR="91433" marT="45728" marB="4572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3122584977"/>
                  </a:ext>
                </a:extLst>
              </a:tr>
              <a:tr h="823097">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742950" marR="0" lvl="1"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Members of Congress calling for moratorium on merger reviews</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議員が合併審査の猶予を求める</a:t>
                      </a:r>
                    </a:p>
                  </a:txBody>
                  <a:tcPr marL="91433" marR="91433" marT="45728" marB="4572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EF6"/>
                    </a:solidFill>
                  </a:tcPr>
                </a:tc>
                <a:extLst>
                  <a:ext uri="{0D108BD9-81ED-4DB2-BD59-A6C34878D82A}">
                    <a16:rowId xmlns:a16="http://schemas.microsoft.com/office/drawing/2014/main" val="27489570"/>
                  </a:ext>
                </a:extLst>
              </a:tr>
              <a:tr h="1554739">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742950" marR="0" lvl="1"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FTC and DOJ officials re-iterating vigilance with respect to reviewing transactions that may raise substantive concerns under US law</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FTC</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と</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DOJ</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の職員は、米国法の下で実質的な懸念が生じる可能性のある取引の審査に関して、再三警戒</a:t>
                      </a: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txBody>
                  <a:tcPr marL="91433" marR="91433" marT="45728" marB="4572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4423099"/>
                  </a:ext>
                </a:extLst>
              </a:tr>
              <a:tr h="1097721">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742950" marR="0" lvl="1"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Proposal to add 15 days to initial waiting period</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最初の待機期間に</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15</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日を追加する案も</a:t>
                      </a:r>
                    </a:p>
                  </a:txBody>
                  <a:tcPr marL="91433" marR="91433" marT="45728" marB="4572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EF6"/>
                    </a:solidFill>
                  </a:tcPr>
                </a:tc>
                <a:extLst>
                  <a:ext uri="{0D108BD9-81ED-4DB2-BD59-A6C34878D82A}">
                    <a16:rowId xmlns:a16="http://schemas.microsoft.com/office/drawing/2014/main" val="2984675011"/>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numCol="1" rtlCol="0" anchor="b" anchorCtr="0" compatLnSpc="1">
            <a:prstTxWarp prst="textNoShape">
              <a:avLst/>
            </a:prstTxWarp>
            <a:normAutofit/>
          </a:bodyPr>
          <a:lstStyle/>
          <a:p>
            <a:pPr eaLnBrk="1" hangingPunct="1"/>
            <a:r>
              <a:rPr lang="en-US" altLang="en-US" sz="2900" cap="none" dirty="0"/>
              <a:t>REGULATORY: EU MERGER CONTROL UPDATE (1 OF 4)</a:t>
            </a:r>
            <a:br>
              <a:rPr lang="en-US" altLang="en-US" sz="2900" cap="none" dirty="0"/>
            </a:br>
            <a:r>
              <a:rPr lang="ja-JP" altLang="en-US" sz="2900" cap="none" dirty="0"/>
              <a:t>規制：欧州の合併規制のアップデート（１／４）</a:t>
            </a:r>
            <a:endParaRPr lang="en-US" altLang="en-US" sz="2900" cap="none" dirty="0"/>
          </a:p>
        </p:txBody>
      </p:sp>
      <p:sp>
        <p:nvSpPr>
          <p:cNvPr id="52227"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DF76818E-43D1-4CF9-863C-94326FAC3709}" type="slidenum">
              <a:rPr lang="en-US" altLang="fr-FR" smtClean="0">
                <a:solidFill>
                  <a:srgbClr val="000000"/>
                </a:solidFill>
                <a:latin typeface="Arial" panose="020B0604020202020204" pitchFamily="34" charset="0"/>
              </a:rPr>
              <a:pPr fontAlgn="base">
                <a:spcBef>
                  <a:spcPct val="0"/>
                </a:spcBef>
                <a:spcAft>
                  <a:spcPct val="0"/>
                </a:spcAft>
              </a:pPr>
              <a:t>26</a:t>
            </a:fld>
            <a:endParaRPr lang="en-US" altLang="fr-FR" smtClean="0">
              <a:solidFill>
                <a:srgbClr val="000000"/>
              </a:solidFill>
              <a:latin typeface="Arial" panose="020B0604020202020204" pitchFamily="34" charset="0"/>
            </a:endParaRPr>
          </a:p>
        </p:txBody>
      </p:sp>
      <p:graphicFrame>
        <p:nvGraphicFramePr>
          <p:cNvPr id="5" name="Table 4"/>
          <p:cNvGraphicFramePr>
            <a:graphicFrameLocks noGrp="1"/>
          </p:cNvGraphicFramePr>
          <p:nvPr/>
        </p:nvGraphicFramePr>
        <p:xfrm>
          <a:off x="1389063" y="2114550"/>
          <a:ext cx="9383712" cy="2743200"/>
        </p:xfrm>
        <a:graphic>
          <a:graphicData uri="http://schemas.openxmlformats.org/drawingml/2006/table">
            <a:tbl>
              <a:tblPr/>
              <a:tblGrid>
                <a:gridCol w="9383712">
                  <a:extLst>
                    <a:ext uri="{9D8B030D-6E8A-4147-A177-3AD203B41FA5}">
                      <a16:colId xmlns:a16="http://schemas.microsoft.com/office/drawing/2014/main" val="3686037393"/>
                    </a:ext>
                  </a:extLst>
                </a:gridCol>
              </a:tblGrid>
              <a:tr h="822951">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smtClean="0">
                          <a:ln>
                            <a:noFill/>
                          </a:ln>
                          <a:solidFill>
                            <a:srgbClr val="FFFFFF"/>
                          </a:solidFill>
                          <a:effectLst/>
                          <a:latin typeface="Arial" panose="020B0604020202020204" pitchFamily="34" charset="0"/>
                        </a:rPr>
                        <a:t>Merger Notification Process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合併届出プロセス</a:t>
                      </a:r>
                      <a:endParaRPr kumimoji="0" lang="en-US" altLang="fr-FR" sz="2400" b="1" i="0" u="none" strike="noStrike" cap="none" normalizeH="0" baseline="0" smtClean="0">
                        <a:ln>
                          <a:noFill/>
                        </a:ln>
                        <a:solidFill>
                          <a:srgbClr val="FFFFFF"/>
                        </a:solidFill>
                        <a:effectLst/>
                        <a:latin typeface="Arial" panose="020B0604020202020204" pitchFamily="34" charset="0"/>
                      </a:endParaRPr>
                    </a:p>
                  </a:txBody>
                  <a:tcPr marL="91433" marR="91433" marT="45710" marB="45710"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w="12700" cap="flat" cmpd="sng" algn="ctr">
                      <a:solidFill>
                        <a:srgbClr val="F27557"/>
                      </a:solidFill>
                      <a:prstDash val="solid"/>
                      <a:round/>
                      <a:headEnd type="none" w="med" len="med"/>
                      <a:tailEnd type="none" w="med" len="med"/>
                    </a:lnT>
                    <a:lnB w="12700" cap="flat" cmpd="sng" algn="ctr">
                      <a:solidFill>
                        <a:srgbClr val="F27557"/>
                      </a:solidFill>
                      <a:prstDash val="solid"/>
                      <a:round/>
                      <a:headEnd type="none" w="med" len="med"/>
                      <a:tailEnd type="none" w="med" len="med"/>
                    </a:lnB>
                    <a:lnTlToBr>
                      <a:noFill/>
                    </a:lnTlToBr>
                    <a:lnBlToTr>
                      <a:noFill/>
                    </a:lnBlToTr>
                    <a:solidFill>
                      <a:srgbClr val="F27557"/>
                    </a:solidFill>
                  </a:tcPr>
                </a:tc>
                <a:extLst>
                  <a:ext uri="{0D108BD9-81ED-4DB2-BD59-A6C34878D82A}">
                    <a16:rowId xmlns:a16="http://schemas.microsoft.com/office/drawing/2014/main" val="1448709811"/>
                  </a:ext>
                </a:extLst>
              </a:tr>
              <a:tr h="1920249">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800100" indent="-34290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dirty="0" smtClean="0">
                          <a:ln>
                            <a:noFill/>
                          </a:ln>
                          <a:solidFill>
                            <a:srgbClr val="000000"/>
                          </a:solidFill>
                          <a:effectLst/>
                          <a:latin typeface="Arial" panose="020B0604020202020204" pitchFamily="34" charset="0"/>
                        </a:rPr>
                        <a:t>Most European Commission staff are working remotely</a:t>
                      </a: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ほとんどの欧州委員会の職員はリモートで仕事をしている</a:t>
                      </a:r>
                      <a:endParaRPr kumimoji="0" lang="en-US" altLang="fr-FR" sz="2000" b="0" i="0" u="none" strike="noStrike" cap="none" normalizeH="0" baseline="0" dirty="0" smtClean="0">
                        <a:ln>
                          <a:noFill/>
                        </a:ln>
                        <a:solidFill>
                          <a:srgbClr val="000000"/>
                        </a:solidFill>
                        <a:effectLst/>
                        <a:latin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dirty="0" smtClean="0">
                          <a:ln>
                            <a:noFill/>
                          </a:ln>
                          <a:solidFill>
                            <a:srgbClr val="000000"/>
                          </a:solidFill>
                          <a:effectLst/>
                          <a:latin typeface="Arial" panose="020B0604020202020204" pitchFamily="34" charset="0"/>
                        </a:rPr>
                        <a:t>EC advised companies to postpone notifying mergers if possible</a:t>
                      </a:r>
                      <a:br>
                        <a:rPr kumimoji="0" lang="en-US" altLang="fr-FR" sz="2000" b="0" i="0" u="none" strike="noStrike" cap="none" normalizeH="0" baseline="0" dirty="0" smtClean="0">
                          <a:ln>
                            <a:noFill/>
                          </a:ln>
                          <a:solidFill>
                            <a:srgbClr val="000000"/>
                          </a:solidFill>
                          <a:effectLst/>
                          <a:latin typeface="Arial" panose="020B0604020202020204" pitchFamily="34" charset="0"/>
                        </a:rPr>
                      </a:b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欧州委員会は可能であれば合併届出を延期するよう企業にアドバイス</a:t>
                      </a:r>
                      <a:endParaRPr kumimoji="0" lang="en-US" altLang="fr-FR" sz="2000" b="0" i="0" u="none" strike="noStrike" cap="none" normalizeH="0" baseline="0" dirty="0" smtClean="0">
                        <a:ln>
                          <a:noFill/>
                        </a:ln>
                        <a:solidFill>
                          <a:srgbClr val="000000"/>
                        </a:solidFill>
                        <a:effectLst/>
                        <a:latin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dirty="0" smtClean="0">
                          <a:ln>
                            <a:noFill/>
                          </a:ln>
                          <a:solidFill>
                            <a:srgbClr val="000000"/>
                          </a:solidFill>
                          <a:effectLst/>
                          <a:latin typeface="Arial" panose="020B0604020202020204" pitchFamily="34" charset="0"/>
                        </a:rPr>
                        <a:t>Substantive rules remain unchanged </a:t>
                      </a:r>
                      <a:br>
                        <a:rPr kumimoji="0" lang="en-US" altLang="fr-FR" sz="2000" b="0" i="0" u="none" strike="noStrike" cap="none" normalizeH="0" baseline="0" dirty="0" smtClean="0">
                          <a:ln>
                            <a:noFill/>
                          </a:ln>
                          <a:solidFill>
                            <a:srgbClr val="000000"/>
                          </a:solidFill>
                          <a:effectLst/>
                          <a:latin typeface="Arial" panose="020B0604020202020204" pitchFamily="34" charset="0"/>
                        </a:rPr>
                      </a:br>
                      <a:r>
                        <a:rPr kumimoji="0" lang="ja-JP" altLang="en-US" sz="2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実質的なルールに変更はない</a:t>
                      </a:r>
                      <a:endParaRPr kumimoji="0" lang="en-US" altLang="fr-FR" sz="2000" b="0" i="0" u="none" strike="noStrike" cap="none" normalizeH="0" baseline="0" dirty="0" smtClean="0">
                        <a:ln>
                          <a:noFill/>
                        </a:ln>
                        <a:solidFill>
                          <a:srgbClr val="000000"/>
                        </a:solidFill>
                        <a:effectLst/>
                        <a:latin typeface="Arial" panose="020B0604020202020204" pitchFamily="34" charset="0"/>
                      </a:endParaRPr>
                    </a:p>
                  </a:txBody>
                  <a:tcPr marL="91433" marR="91433" marT="45710" marB="45710"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w="12700" cap="flat" cmpd="sng" algn="ctr">
                      <a:solidFill>
                        <a:srgbClr val="F27557"/>
                      </a:solidFill>
                      <a:prstDash val="solid"/>
                      <a:round/>
                      <a:headEnd type="none" w="med" len="med"/>
                      <a:tailEnd type="none" w="med" len="med"/>
                    </a:lnT>
                    <a:lnB w="12700" cap="flat" cmpd="sng" algn="ctr">
                      <a:solidFill>
                        <a:srgbClr val="F27557"/>
                      </a:solidFill>
                      <a:prstDash val="solid"/>
                      <a:round/>
                      <a:headEnd type="none" w="med" len="med"/>
                      <a:tailEnd type="none" w="med" len="med"/>
                    </a:lnB>
                    <a:lnTlToBr>
                      <a:noFill/>
                    </a:lnTlToBr>
                    <a:lnBlToTr>
                      <a:noFill/>
                    </a:lnBlToTr>
                    <a:solidFill>
                      <a:srgbClr val="FCECEA"/>
                    </a:solidFill>
                  </a:tcPr>
                </a:tc>
                <a:extLst>
                  <a:ext uri="{0D108BD9-81ED-4DB2-BD59-A6C34878D82A}">
                    <a16:rowId xmlns:a16="http://schemas.microsoft.com/office/drawing/2014/main" val="407782867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numCol="1" rtlCol="0" anchor="b" anchorCtr="0" compatLnSpc="1">
            <a:prstTxWarp prst="textNoShape">
              <a:avLst/>
            </a:prstTxWarp>
            <a:normAutofit/>
          </a:bodyPr>
          <a:lstStyle/>
          <a:p>
            <a:pPr eaLnBrk="1" hangingPunct="1"/>
            <a:r>
              <a:rPr lang="en-US" altLang="en-US" sz="2900" cap="none" dirty="0"/>
              <a:t>REGULATORY: EU MERGER CONTROL UPDATE (2 OF 4)</a:t>
            </a:r>
            <a:br>
              <a:rPr lang="en-US" altLang="en-US" sz="2900" cap="none" dirty="0"/>
            </a:br>
            <a:r>
              <a:rPr lang="ja-JP" altLang="en-US" sz="2900" cap="none" dirty="0"/>
              <a:t>規制：欧州の合併規制のアップデート（２／４）</a:t>
            </a:r>
            <a:endParaRPr lang="en-US" altLang="en-US" sz="2900" cap="none" dirty="0"/>
          </a:p>
        </p:txBody>
      </p:sp>
      <p:sp>
        <p:nvSpPr>
          <p:cNvPr id="53251"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FEAD6023-5BE8-43DF-9D58-49856D370959}" type="slidenum">
              <a:rPr lang="en-US" altLang="fr-FR" smtClean="0">
                <a:solidFill>
                  <a:srgbClr val="000000"/>
                </a:solidFill>
                <a:latin typeface="Arial" panose="020B0604020202020204" pitchFamily="34" charset="0"/>
              </a:rPr>
              <a:pPr fontAlgn="base">
                <a:spcBef>
                  <a:spcPct val="0"/>
                </a:spcBef>
                <a:spcAft>
                  <a:spcPct val="0"/>
                </a:spcAft>
              </a:pPr>
              <a:t>27</a:t>
            </a:fld>
            <a:endParaRPr lang="en-US" altLang="fr-FR" smtClean="0">
              <a:solidFill>
                <a:srgbClr val="000000"/>
              </a:solidFill>
              <a:latin typeface="Arial" panose="020B0604020202020204" pitchFamily="34" charset="0"/>
            </a:endParaRPr>
          </a:p>
        </p:txBody>
      </p:sp>
      <p:graphicFrame>
        <p:nvGraphicFramePr>
          <p:cNvPr id="5" name="Table 4"/>
          <p:cNvGraphicFramePr>
            <a:graphicFrameLocks noGrp="1"/>
          </p:cNvGraphicFramePr>
          <p:nvPr/>
        </p:nvGraphicFramePr>
        <p:xfrm>
          <a:off x="1371600" y="1660525"/>
          <a:ext cx="9383713" cy="4462463"/>
        </p:xfrm>
        <a:graphic>
          <a:graphicData uri="http://schemas.openxmlformats.org/drawingml/2006/table">
            <a:tbl>
              <a:tblPr/>
              <a:tblGrid>
                <a:gridCol w="9383713">
                  <a:extLst>
                    <a:ext uri="{9D8B030D-6E8A-4147-A177-3AD203B41FA5}">
                      <a16:colId xmlns:a16="http://schemas.microsoft.com/office/drawing/2014/main" val="457051090"/>
                    </a:ext>
                  </a:extLst>
                </a:gridCol>
              </a:tblGrid>
              <a:tr h="530267">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panose="020B0604020202020204" pitchFamily="34" charset="0"/>
                        </a:rPr>
                        <a:t>Impact on EC Process</a:t>
                      </a:r>
                      <a:r>
                        <a:rPr kumimoji="0" lang="ja-JP" altLang="en-US" sz="24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　欧州委員会の手続きへの影響</a:t>
                      </a:r>
                      <a:endParaRPr kumimoji="0" lang="en-US" altLang="en-US" sz="2400" b="1" i="0" u="none" strike="noStrike" cap="none" normalizeH="0" baseline="0" smtClean="0">
                        <a:ln>
                          <a:noFill/>
                        </a:ln>
                        <a:solidFill>
                          <a:srgbClr val="FFFFFF"/>
                        </a:solidFill>
                        <a:effectLst/>
                        <a:latin typeface="Arial" panose="020B0604020202020204" pitchFamily="34" charset="0"/>
                      </a:endParaRPr>
                    </a:p>
                  </a:txBody>
                  <a:tcPr marL="91433" marR="91433" marT="45707" marB="45707"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w="12700" cap="flat" cmpd="sng" algn="ctr">
                      <a:solidFill>
                        <a:srgbClr val="F27557"/>
                      </a:solidFill>
                      <a:prstDash val="solid"/>
                      <a:round/>
                      <a:headEnd type="none" w="med" len="med"/>
                      <a:tailEnd type="none" w="med" len="med"/>
                    </a:lnT>
                    <a:lnB w="12700" cap="flat" cmpd="sng" algn="ctr">
                      <a:solidFill>
                        <a:srgbClr val="F27557"/>
                      </a:solidFill>
                      <a:prstDash val="solid"/>
                      <a:round/>
                      <a:headEnd type="none" w="med" len="med"/>
                      <a:tailEnd type="none" w="med" len="med"/>
                    </a:lnB>
                    <a:lnTlToBr>
                      <a:noFill/>
                    </a:lnTlToBr>
                    <a:lnBlToTr>
                      <a:noFill/>
                    </a:lnBlToTr>
                    <a:solidFill>
                      <a:srgbClr val="F27557"/>
                    </a:solidFill>
                  </a:tcPr>
                </a:tc>
                <a:extLst>
                  <a:ext uri="{0D108BD9-81ED-4DB2-BD59-A6C34878D82A}">
                    <a16:rowId xmlns:a16="http://schemas.microsoft.com/office/drawing/2014/main" val="73741816"/>
                  </a:ext>
                </a:extLst>
              </a:tr>
              <a:tr h="3932196">
                <a:tc>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457200" marR="0" lvl="1"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EC merger review may take longer </a:t>
                      </a: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欧州委員会（</a:t>
                      </a:r>
                      <a:r>
                        <a:rPr kumimoji="0" lang="en-US" altLang="ja-JP"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EC</a:t>
                      </a: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）の審査に時間がかかる可能性</a:t>
                      </a: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102870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Difficulties in conducting market tests/investigations (obtaining information more difficult)</a:t>
                      </a: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マーケットテスト・審査の実行が困難（情報取得がより困難に）</a:t>
                      </a: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102870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Caseload statistics reflect continued filings</a:t>
                      </a: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r>
                        <a:rPr kumimoji="0" lang="en-US" altLang="ja-JP"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r>
                      <a:br>
                        <a:rPr kumimoji="0" lang="en-US" altLang="ja-JP"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br>
                      <a:r>
                        <a:rPr kumimoji="0" lang="ja-JP"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統計は継続的な届出を反映</a:t>
                      </a: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1028700" marR="0" lvl="2" indent="-285750" algn="l" defTabSz="914400" rtl="0" eaLnBrk="1" fontAlgn="base" latinLnBrk="0" hangingPunct="1">
                        <a:lnSpc>
                          <a:spcPct val="100000"/>
                        </a:lnSpc>
                        <a:spcBef>
                          <a:spcPct val="0"/>
                        </a:spcBef>
                        <a:spcAft>
                          <a:spcPct val="0"/>
                        </a:spcAft>
                        <a:buClr>
                          <a:srgbClr val="A5A9AE"/>
                        </a:buClr>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From March 1 - May 11, 51 cases were notified, 43 of which were Simplified and 8 of which were ordinary cases </a:t>
                      </a:r>
                      <a:br>
                        <a:rPr kumimoji="0" lang="en-US" altLang="en-US" sz="1600" b="0" i="0" u="none" strike="noStrike" cap="none" normalizeH="0" baseline="0" dirty="0" smtClean="0">
                          <a:ln>
                            <a:noFill/>
                          </a:ln>
                          <a:solidFill>
                            <a:srgbClr val="000000"/>
                          </a:solidFill>
                          <a:effectLst/>
                          <a:latin typeface="Arial" panose="020B0604020202020204" pitchFamily="34" charset="0"/>
                        </a:rPr>
                      </a:b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3</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月</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1</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日から</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5</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月</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11</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日の期間、</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51</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事案が届け出され、うち</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43</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ケースは簡易手続き、うち</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8</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ケースは通常手続き</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p>
                      <a:pPr marL="1028700" marR="0" lvl="2" indent="-285750" algn="l" defTabSz="914400" rtl="0" eaLnBrk="1" fontAlgn="base" latinLnBrk="0" hangingPunct="1">
                        <a:lnSpc>
                          <a:spcPct val="100000"/>
                        </a:lnSpc>
                        <a:spcBef>
                          <a:spcPct val="0"/>
                        </a:spcBef>
                        <a:spcAft>
                          <a:spcPct val="0"/>
                        </a:spcAft>
                        <a:buClr>
                          <a:srgbClr val="A5A9AE"/>
                        </a:buClr>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Four Phase 2 cases are currently pending </a:t>
                      </a:r>
                      <a:br>
                        <a:rPr kumimoji="0" lang="en-US" altLang="en-US" sz="1600" b="0" i="0" u="none" strike="noStrike" cap="none" normalizeH="0" baseline="0" dirty="0" smtClean="0">
                          <a:ln>
                            <a:noFill/>
                          </a:ln>
                          <a:solidFill>
                            <a:srgbClr val="000000"/>
                          </a:solidFill>
                          <a:effectLst/>
                          <a:latin typeface="Arial" panose="020B0604020202020204" pitchFamily="34" charset="0"/>
                        </a:rPr>
                      </a:b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現在フェーズ</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2</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の事案は４件</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p>
                      <a:pPr marL="1028700" marR="0" lvl="2" indent="-285750" algn="l" defTabSz="914400" rtl="0" eaLnBrk="1" fontAlgn="base" latinLnBrk="0" hangingPunct="1">
                        <a:lnSpc>
                          <a:spcPct val="100000"/>
                        </a:lnSpc>
                        <a:spcBef>
                          <a:spcPct val="0"/>
                        </a:spcBef>
                        <a:spcAft>
                          <a:spcPct val="0"/>
                        </a:spcAft>
                        <a:buClr>
                          <a:srgbClr val="A5A9AE"/>
                        </a:buClr>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EC monitoring compliance with remedies in more than 120 cases, according to officials</a:t>
                      </a:r>
                      <a:br>
                        <a:rPr kumimoji="0" lang="en-US" altLang="en-US" sz="1600" b="0" i="0" u="none" strike="noStrike" cap="none" normalizeH="0" baseline="0" dirty="0" smtClean="0">
                          <a:ln>
                            <a:noFill/>
                          </a:ln>
                          <a:solidFill>
                            <a:srgbClr val="000000"/>
                          </a:solidFill>
                          <a:effectLst/>
                          <a:latin typeface="Arial" panose="020B0604020202020204" pitchFamily="34" charset="0"/>
                        </a:rPr>
                      </a:b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関係者によると、欧州委員会は</a:t>
                      </a:r>
                      <a:r>
                        <a:rPr kumimoji="0" lang="en-US" altLang="ja-JP"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120</a:t>
                      </a:r>
                      <a:r>
                        <a:rPr kumimoji="0" lang="ja-JP" altLang="en-US" sz="16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を超えるケースにおいて救済措置の遵守をモニタリング</a:t>
                      </a:r>
                    </a:p>
                    <a:p>
                      <a:pPr marL="1028700" marR="0" lvl="2" indent="-285750" algn="l" defTabSz="914400" rtl="0" eaLnBrk="1" fontAlgn="base" latinLnBrk="0" hangingPunct="1">
                        <a:lnSpc>
                          <a:spcPct val="100000"/>
                        </a:lnSpc>
                        <a:spcBef>
                          <a:spcPct val="0"/>
                        </a:spcBef>
                        <a:spcAft>
                          <a:spcPct val="0"/>
                        </a:spcAft>
                        <a:buClr>
                          <a:srgbClr val="A5A9AE"/>
                        </a:buClr>
                        <a:buSzTx/>
                        <a:buFont typeface="Arial" panose="020B0604020202020204" pitchFamily="34" charset="0"/>
                        <a:buChar char="―"/>
                        <a:tabLst/>
                      </a:pP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91433" marR="91433" marT="45707" marB="45707"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w="12700" cap="flat" cmpd="sng" algn="ctr">
                      <a:solidFill>
                        <a:srgbClr val="F27557"/>
                      </a:solidFill>
                      <a:prstDash val="solid"/>
                      <a:round/>
                      <a:headEnd type="none" w="med" len="med"/>
                      <a:tailEnd type="none" w="med" len="med"/>
                    </a:lnT>
                    <a:lnB w="12700" cap="flat" cmpd="sng" algn="ctr">
                      <a:solidFill>
                        <a:srgbClr val="F27557"/>
                      </a:solidFill>
                      <a:prstDash val="solid"/>
                      <a:round/>
                      <a:headEnd type="none" w="med" len="med"/>
                      <a:tailEnd type="none" w="med" len="med"/>
                    </a:lnB>
                    <a:lnTlToBr>
                      <a:noFill/>
                    </a:lnTlToBr>
                    <a:lnBlToTr>
                      <a:noFill/>
                    </a:lnBlToTr>
                    <a:solidFill>
                      <a:srgbClr val="FCECEA"/>
                    </a:solidFill>
                  </a:tcPr>
                </a:tc>
                <a:extLst>
                  <a:ext uri="{0D108BD9-81ED-4DB2-BD59-A6C34878D82A}">
                    <a16:rowId xmlns:a16="http://schemas.microsoft.com/office/drawing/2014/main" val="330232962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numCol="1" rtlCol="0" anchor="b" anchorCtr="0" compatLnSpc="1">
            <a:prstTxWarp prst="textNoShape">
              <a:avLst/>
            </a:prstTxWarp>
            <a:normAutofit/>
          </a:bodyPr>
          <a:lstStyle/>
          <a:p>
            <a:pPr eaLnBrk="1" hangingPunct="1"/>
            <a:r>
              <a:rPr lang="en-US" altLang="en-US" sz="2900" cap="none" dirty="0"/>
              <a:t>REGULATORY: EU MERGER CONTROL UPDATE (3 OF 4)</a:t>
            </a:r>
            <a:br>
              <a:rPr lang="en-US" altLang="en-US" sz="2900" cap="none" dirty="0"/>
            </a:br>
            <a:r>
              <a:rPr lang="ja-JP" altLang="en-US" sz="2900" cap="none" dirty="0"/>
              <a:t>規制：欧州の合併規制のアップデート（３／４）</a:t>
            </a:r>
            <a:endParaRPr lang="en-US" altLang="en-US" sz="2900" cap="none" dirty="0"/>
          </a:p>
        </p:txBody>
      </p:sp>
      <p:sp>
        <p:nvSpPr>
          <p:cNvPr id="54275" name="Content Placeholder 2"/>
          <p:cNvSpPr>
            <a:spLocks noGrp="1"/>
          </p:cNvSpPr>
          <p:nvPr>
            <p:ph idx="1"/>
          </p:nvPr>
        </p:nvSpPr>
        <p:spPr bwMode="auto">
          <a:xfrm>
            <a:off x="8135938" y="1825625"/>
            <a:ext cx="10790237" cy="4592638"/>
          </a:xfrm>
        </p:spPr>
        <p:txBody>
          <a:bodyPr wrap="square" numCol="1" anchor="t" anchorCtr="0" compatLnSpc="1">
            <a:prstTxWarp prst="textNoShape">
              <a:avLst/>
            </a:prstTxWarp>
          </a:bodyPr>
          <a:lstStyle/>
          <a:p>
            <a:pPr lvl="1" eaLnBrk="1" hangingPunct="1"/>
            <a:endParaRPr lang="en-US" altLang="fr-FR" smtClean="0"/>
          </a:p>
          <a:p>
            <a:pPr lvl="1" eaLnBrk="1" hangingPunct="1"/>
            <a:endParaRPr lang="en-US" altLang="fr-FR" smtClean="0"/>
          </a:p>
          <a:p>
            <a:pPr lvl="1" eaLnBrk="1" hangingPunct="1"/>
            <a:endParaRPr lang="en-US" altLang="fr-FR" smtClean="0"/>
          </a:p>
          <a:p>
            <a:pPr lvl="1" eaLnBrk="1" hangingPunct="1"/>
            <a:endParaRPr lang="en-US" altLang="fr-FR" smtClean="0"/>
          </a:p>
        </p:txBody>
      </p:sp>
      <p:sp>
        <p:nvSpPr>
          <p:cNvPr id="54276"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3C2E1A27-8C0E-4085-A71B-8795BFDF07C2}" type="slidenum">
              <a:rPr lang="en-US" altLang="fr-FR" smtClean="0">
                <a:solidFill>
                  <a:srgbClr val="000000"/>
                </a:solidFill>
                <a:latin typeface="Arial" panose="020B0604020202020204" pitchFamily="34" charset="0"/>
              </a:rPr>
              <a:pPr fontAlgn="base">
                <a:spcBef>
                  <a:spcPct val="0"/>
                </a:spcBef>
                <a:spcAft>
                  <a:spcPct val="0"/>
                </a:spcAft>
              </a:pPr>
              <a:t>28</a:t>
            </a:fld>
            <a:endParaRPr lang="en-US" altLang="fr-FR" smtClean="0">
              <a:solidFill>
                <a:srgbClr val="000000"/>
              </a:solidFill>
              <a:latin typeface="Arial" panose="020B0604020202020204" pitchFamily="34" charset="0"/>
            </a:endParaRPr>
          </a:p>
        </p:txBody>
      </p:sp>
      <p:graphicFrame>
        <p:nvGraphicFramePr>
          <p:cNvPr id="6" name="Table 5"/>
          <p:cNvGraphicFramePr>
            <a:graphicFrameLocks noGrp="1"/>
          </p:cNvGraphicFramePr>
          <p:nvPr/>
        </p:nvGraphicFramePr>
        <p:xfrm>
          <a:off x="1890713" y="4794250"/>
          <a:ext cx="7904163" cy="1463676"/>
        </p:xfrm>
        <a:graphic>
          <a:graphicData uri="http://schemas.openxmlformats.org/drawingml/2006/table">
            <a:tbl>
              <a:tblPr firstRow="1" bandRow="1">
                <a:tableStyleId>{2D5ABB26-0587-4C30-8999-92F81FD0307C}</a:tableStyleId>
              </a:tblPr>
              <a:tblGrid>
                <a:gridCol w="1043719">
                  <a:extLst>
                    <a:ext uri="{9D8B030D-6E8A-4147-A177-3AD203B41FA5}">
                      <a16:colId xmlns:a16="http://schemas.microsoft.com/office/drawing/2014/main" val="1604712696"/>
                    </a:ext>
                  </a:extLst>
                </a:gridCol>
                <a:gridCol w="1267990">
                  <a:extLst>
                    <a:ext uri="{9D8B030D-6E8A-4147-A177-3AD203B41FA5}">
                      <a16:colId xmlns:a16="http://schemas.microsoft.com/office/drawing/2014/main" val="2308688801"/>
                    </a:ext>
                  </a:extLst>
                </a:gridCol>
                <a:gridCol w="1528753">
                  <a:extLst>
                    <a:ext uri="{9D8B030D-6E8A-4147-A177-3AD203B41FA5}">
                      <a16:colId xmlns:a16="http://schemas.microsoft.com/office/drawing/2014/main" val="3426406366"/>
                    </a:ext>
                  </a:extLst>
                </a:gridCol>
                <a:gridCol w="1354567">
                  <a:extLst>
                    <a:ext uri="{9D8B030D-6E8A-4147-A177-3AD203B41FA5}">
                      <a16:colId xmlns:a16="http://schemas.microsoft.com/office/drawing/2014/main" val="581928348"/>
                    </a:ext>
                  </a:extLst>
                </a:gridCol>
                <a:gridCol w="1222550">
                  <a:extLst>
                    <a:ext uri="{9D8B030D-6E8A-4147-A177-3AD203B41FA5}">
                      <a16:colId xmlns:a16="http://schemas.microsoft.com/office/drawing/2014/main" val="1446991542"/>
                    </a:ext>
                  </a:extLst>
                </a:gridCol>
                <a:gridCol w="1486584">
                  <a:extLst>
                    <a:ext uri="{9D8B030D-6E8A-4147-A177-3AD203B41FA5}">
                      <a16:colId xmlns:a16="http://schemas.microsoft.com/office/drawing/2014/main" val="4259215046"/>
                    </a:ext>
                  </a:extLst>
                </a:gridCol>
              </a:tblGrid>
              <a:tr h="365919">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extLst>
                  <a:ext uri="{0D108BD9-81ED-4DB2-BD59-A6C34878D82A}">
                    <a16:rowId xmlns:a16="http://schemas.microsoft.com/office/drawing/2014/main" val="192283274"/>
                  </a:ext>
                </a:extLst>
              </a:tr>
              <a:tr h="365919">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extLst>
                  <a:ext uri="{0D108BD9-81ED-4DB2-BD59-A6C34878D82A}">
                    <a16:rowId xmlns:a16="http://schemas.microsoft.com/office/drawing/2014/main" val="823829523"/>
                  </a:ext>
                </a:extLst>
              </a:tr>
              <a:tr h="365919">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extLst>
                  <a:ext uri="{0D108BD9-81ED-4DB2-BD59-A6C34878D82A}">
                    <a16:rowId xmlns:a16="http://schemas.microsoft.com/office/drawing/2014/main" val="313037615"/>
                  </a:ext>
                </a:extLst>
              </a:tr>
              <a:tr h="365919">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a:p>
                  </a:txBody>
                  <a:tcPr marL="91433" marR="91433" marT="45740" marB="45740"/>
                </a:tc>
                <a:tc>
                  <a:txBody>
                    <a:bodyPr/>
                    <a:lstStyle/>
                    <a:p>
                      <a:endParaRPr lang="en-US" sz="1800" dirty="0"/>
                    </a:p>
                  </a:txBody>
                  <a:tcPr marL="91433" marR="91433" marT="45740" marB="45740"/>
                </a:tc>
                <a:extLst>
                  <a:ext uri="{0D108BD9-81ED-4DB2-BD59-A6C34878D82A}">
                    <a16:rowId xmlns:a16="http://schemas.microsoft.com/office/drawing/2014/main" val="3273913233"/>
                  </a:ext>
                </a:extLst>
              </a:tr>
            </a:tbl>
          </a:graphicData>
        </a:graphic>
      </p:graphicFrame>
      <p:graphicFrame>
        <p:nvGraphicFramePr>
          <p:cNvPr id="8" name="Table 7"/>
          <p:cNvGraphicFramePr>
            <a:graphicFrameLocks noGrp="1"/>
          </p:cNvGraphicFramePr>
          <p:nvPr/>
        </p:nvGraphicFramePr>
        <p:xfrm>
          <a:off x="1371600" y="1697038"/>
          <a:ext cx="9383713" cy="4389441"/>
        </p:xfrm>
        <a:graphic>
          <a:graphicData uri="http://schemas.openxmlformats.org/drawingml/2006/table">
            <a:tbl>
              <a:tblPr/>
              <a:tblGrid>
                <a:gridCol w="1563688">
                  <a:extLst>
                    <a:ext uri="{9D8B030D-6E8A-4147-A177-3AD203B41FA5}">
                      <a16:colId xmlns:a16="http://schemas.microsoft.com/office/drawing/2014/main" val="4022366993"/>
                    </a:ext>
                  </a:extLst>
                </a:gridCol>
                <a:gridCol w="1563687">
                  <a:extLst>
                    <a:ext uri="{9D8B030D-6E8A-4147-A177-3AD203B41FA5}">
                      <a16:colId xmlns:a16="http://schemas.microsoft.com/office/drawing/2014/main" val="1783121021"/>
                    </a:ext>
                  </a:extLst>
                </a:gridCol>
                <a:gridCol w="1565275">
                  <a:extLst>
                    <a:ext uri="{9D8B030D-6E8A-4147-A177-3AD203B41FA5}">
                      <a16:colId xmlns:a16="http://schemas.microsoft.com/office/drawing/2014/main" val="4224781743"/>
                    </a:ext>
                  </a:extLst>
                </a:gridCol>
                <a:gridCol w="1563688">
                  <a:extLst>
                    <a:ext uri="{9D8B030D-6E8A-4147-A177-3AD203B41FA5}">
                      <a16:colId xmlns:a16="http://schemas.microsoft.com/office/drawing/2014/main" val="568856525"/>
                    </a:ext>
                  </a:extLst>
                </a:gridCol>
                <a:gridCol w="1563687">
                  <a:extLst>
                    <a:ext uri="{9D8B030D-6E8A-4147-A177-3AD203B41FA5}">
                      <a16:colId xmlns:a16="http://schemas.microsoft.com/office/drawing/2014/main" val="1966830516"/>
                    </a:ext>
                  </a:extLst>
                </a:gridCol>
                <a:gridCol w="1563688">
                  <a:extLst>
                    <a:ext uri="{9D8B030D-6E8A-4147-A177-3AD203B41FA5}">
                      <a16:colId xmlns:a16="http://schemas.microsoft.com/office/drawing/2014/main" val="2111030396"/>
                    </a:ext>
                  </a:extLst>
                </a:gridCol>
              </a:tblGrid>
              <a:tr h="823045">
                <a:tc gridSpan="6">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anose="020B0604020202020204" pitchFamily="34" charset="0"/>
                        </a:rPr>
                        <a:t>National Reviews During Pandemic Crisis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FFFFFF"/>
                          </a:solidFill>
                          <a:effectLst/>
                          <a:latin typeface="Arial" panose="020B0604020202020204" pitchFamily="34" charset="0"/>
                          <a:ea typeface="MS PGothic" panose="020B0600070205080204" pitchFamily="34" charset="-128"/>
                        </a:rPr>
                        <a:t>パンデミック危機下における加盟国の審査</a:t>
                      </a:r>
                      <a:endParaRPr kumimoji="0" lang="en-US" altLang="en-US" sz="2400" b="1" i="0" u="none" strike="noStrike" cap="none" normalizeH="0" baseline="0" dirty="0" smtClean="0">
                        <a:ln>
                          <a:noFill/>
                        </a:ln>
                        <a:solidFill>
                          <a:srgbClr val="FFFFFF"/>
                        </a:solidFill>
                        <a:effectLst/>
                        <a:latin typeface="Arial" panose="020B0604020202020204" pitchFamily="34" charset="0"/>
                      </a:endParaRPr>
                    </a:p>
                  </a:txBody>
                  <a:tcPr marL="91433" marR="91433" marT="45708" marB="45708"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w="12700" cap="flat" cmpd="sng" algn="ctr">
                      <a:solidFill>
                        <a:srgbClr val="F27557"/>
                      </a:solidFill>
                      <a:prstDash val="solid"/>
                      <a:round/>
                      <a:headEnd type="none" w="med" len="med"/>
                      <a:tailEnd type="none" w="med" len="med"/>
                    </a:lnT>
                    <a:lnB w="12700" cap="flat" cmpd="sng" algn="ctr">
                      <a:solidFill>
                        <a:srgbClr val="F27557"/>
                      </a:solidFill>
                      <a:prstDash val="solid"/>
                      <a:round/>
                      <a:headEnd type="none" w="med" len="med"/>
                      <a:tailEnd type="none" w="med" len="med"/>
                    </a:lnB>
                    <a:lnTlToBr>
                      <a:noFill/>
                    </a:lnTlToBr>
                    <a:lnBlToTr>
                      <a:noFill/>
                    </a:lnBlToTr>
                    <a:solidFill>
                      <a:srgbClr val="F2755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8723380"/>
                  </a:ext>
                </a:extLst>
              </a:tr>
              <a:tr h="365777">
                <a:tc gridSpan="6">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1"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fr-FR" sz="1800" b="1" i="0" u="none" strike="noStrike" cap="none" normalizeH="0" baseline="0" dirty="0" smtClean="0">
                          <a:ln>
                            <a:noFill/>
                          </a:ln>
                          <a:solidFill>
                            <a:srgbClr val="000000"/>
                          </a:solidFill>
                          <a:effectLst/>
                          <a:latin typeface="Arial" panose="020B0604020202020204" pitchFamily="34" charset="0"/>
                        </a:rPr>
                        <a:t>Countries still processing merger applications</a:t>
                      </a:r>
                      <a:r>
                        <a:rPr kumimoji="0" lang="ja-JP" altLang="en-US" sz="18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依然として合併届出を処理している国</a:t>
                      </a:r>
                      <a:endParaRPr kumimoji="0" lang="en-US" altLang="fr-FR" sz="1800" b="1" i="0" u="none" strike="noStrike" cap="none" normalizeH="0" baseline="0" dirty="0" smtClean="0">
                        <a:ln>
                          <a:noFill/>
                        </a:ln>
                        <a:solidFill>
                          <a:srgbClr val="000000"/>
                        </a:solidFill>
                        <a:effectLst/>
                        <a:latin typeface="Arial" panose="020B0604020202020204" pitchFamily="34" charset="0"/>
                      </a:endParaRPr>
                    </a:p>
                  </a:txBody>
                  <a:tcPr marL="91433" marR="91433" marT="45708" marB="45708"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w="12700" cap="flat" cmpd="sng" algn="ctr">
                      <a:solidFill>
                        <a:srgbClr val="F27557"/>
                      </a:solidFill>
                      <a:prstDash val="solid"/>
                      <a:round/>
                      <a:headEnd type="none" w="med" len="med"/>
                      <a:tailEnd type="none" w="med" len="med"/>
                    </a:lnT>
                    <a:lnB>
                      <a:noFill/>
                    </a:lnB>
                    <a:lnTlToBr>
                      <a:noFill/>
                    </a:lnTlToBr>
                    <a:lnBlToTr>
                      <a:noFill/>
                    </a:lnBlToTr>
                    <a:solidFill>
                      <a:srgbClr val="FCEC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2478600"/>
                  </a:ext>
                </a:extLst>
              </a:tr>
              <a:tr h="365825">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UK</a:t>
                      </a:r>
                    </a:p>
                  </a:txBody>
                  <a:tcPr marL="91433" marR="91433" marT="45732" marB="45732" horzOverflow="overflow">
                    <a:lnL w="12700" cap="flat" cmpd="sng" algn="ctr">
                      <a:solidFill>
                        <a:srgbClr val="F27557"/>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Austria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Croatia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Czech Rep</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Estonia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Germany</a:t>
                      </a:r>
                    </a:p>
                  </a:txBody>
                  <a:tcPr marL="91433" marR="91433" marT="45732" marB="45732" horzOverflow="overflow">
                    <a:lnL>
                      <a:noFill/>
                    </a:lnL>
                    <a:lnR w="12700" cap="flat" cmpd="sng" algn="ctr">
                      <a:solidFill>
                        <a:srgbClr val="F27557"/>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784072841"/>
                  </a:ext>
                </a:extLst>
              </a:tr>
              <a:tr h="365825">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Latvia</a:t>
                      </a:r>
                    </a:p>
                  </a:txBody>
                  <a:tcPr marL="91433" marR="91433" marT="45732" marB="45732" horzOverflow="overflow">
                    <a:lnL w="12700" cap="flat" cmpd="sng" algn="ctr">
                      <a:solidFill>
                        <a:srgbClr val="F27557"/>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Malta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Netherlands</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Portugal</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Romania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Slovakia</a:t>
                      </a:r>
                    </a:p>
                  </a:txBody>
                  <a:tcPr marL="91433" marR="91433" marT="45732" marB="45732" horzOverflow="overflow">
                    <a:lnL>
                      <a:noFill/>
                    </a:lnL>
                    <a:lnR w="12700" cap="flat" cmpd="sng" algn="ctr">
                      <a:solidFill>
                        <a:srgbClr val="F27557"/>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428362634"/>
                  </a:ext>
                </a:extLst>
              </a:tr>
              <a:tr h="365825">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Sweden</a:t>
                      </a:r>
                    </a:p>
                  </a:txBody>
                  <a:tcPr marL="91433" marR="91433" marT="45732" marB="45732" horzOverflow="overflow">
                    <a:lnL w="12700" cap="flat" cmpd="sng" algn="ctr">
                      <a:solidFill>
                        <a:srgbClr val="F27557"/>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Bosnia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Montenegro</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Norway</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Russia</a:t>
                      </a: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Switzerland</a:t>
                      </a:r>
                    </a:p>
                  </a:txBody>
                  <a:tcPr marL="91433" marR="91433" marT="45732" marB="45732" horzOverflow="overflow">
                    <a:lnL>
                      <a:noFill/>
                    </a:lnL>
                    <a:lnR w="12700" cap="flat" cmpd="sng" algn="ctr">
                      <a:solidFill>
                        <a:srgbClr val="F27557"/>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589560636"/>
                  </a:ext>
                </a:extLst>
              </a:tr>
              <a:tr h="365825">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Turkey</a:t>
                      </a:r>
                    </a:p>
                  </a:txBody>
                  <a:tcPr marL="91433" marR="91433" marT="45732" marB="45732" horzOverflow="overflow">
                    <a:lnL w="12700" cap="flat" cmpd="sng" algn="ctr">
                      <a:solidFill>
                        <a:srgbClr val="F27557"/>
                      </a:solidFill>
                      <a:prstDash val="solid"/>
                      <a:round/>
                      <a:headEnd type="none" w="med" len="med"/>
                      <a:tailEnd type="none" w="med" len="med"/>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3" marR="91433" marT="45732" marB="45732" horzOverflow="overflow">
                    <a:lnL>
                      <a:noFill/>
                    </a:lnL>
                    <a:lnR>
                      <a:noFill/>
                    </a:lnR>
                    <a:lnT>
                      <a:noFill/>
                    </a:lnT>
                    <a:lnB>
                      <a:noFill/>
                    </a:lnB>
                    <a:lnTlToBr>
                      <a:noFill/>
                    </a:lnTlToBr>
                    <a:lnBlToTr>
                      <a:noFill/>
                    </a:lnBlToTr>
                    <a:no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3" marR="91433" marT="45732" marB="45732" horzOverflow="overflow">
                    <a:lnL>
                      <a:noFill/>
                    </a:lnL>
                    <a:lnR w="12700" cap="flat" cmpd="sng" algn="ctr">
                      <a:solidFill>
                        <a:srgbClr val="F27557"/>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116514148"/>
                  </a:ext>
                </a:extLst>
              </a:tr>
              <a:tr h="640138">
                <a:tc gridSpan="6">
                  <a:txBody>
                    <a:bodyPr/>
                    <a:lstStyle>
                      <a:lvl1pPr marL="342900" indent="-342900">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2" indent="0" algn="l" defTabSz="914400" rtl="0" eaLnBrk="1" fontAlgn="base" latinLnBrk="0" hangingPunct="1">
                        <a:lnSpc>
                          <a:spcPct val="100000"/>
                        </a:lnSpc>
                        <a:spcBef>
                          <a:spcPct val="0"/>
                        </a:spcBef>
                        <a:spcAft>
                          <a:spcPct val="0"/>
                        </a:spcAft>
                        <a:buClr>
                          <a:srgbClr val="A5A9AE"/>
                        </a:buClr>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Arial" panose="020B0604020202020204" pitchFamily="34" charset="0"/>
                        </a:rPr>
                        <a:t>Countries suspending merger reviews or requesting postponement </a:t>
                      </a:r>
                      <a:br>
                        <a:rPr kumimoji="0" lang="en-US" altLang="en-US" sz="1800" b="1" i="0" u="none" strike="noStrike" cap="none" normalizeH="0" baseline="0" dirty="0" smtClean="0">
                          <a:ln>
                            <a:noFill/>
                          </a:ln>
                          <a:solidFill>
                            <a:srgbClr val="000000"/>
                          </a:solidFill>
                          <a:effectLst/>
                          <a:latin typeface="Arial" panose="020B0604020202020204" pitchFamily="34" charset="0"/>
                        </a:rPr>
                      </a:br>
                      <a:r>
                        <a:rPr kumimoji="0" lang="ja-JP" altLang="en-US" sz="18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合併審査を一時停止、又は延期を要請している国</a:t>
                      </a:r>
                      <a:endParaRPr kumimoji="0" lang="en-US" altLang="en-US" sz="1800" b="1" i="0" u="none" strike="noStrike" cap="none" normalizeH="0" baseline="0" dirty="0" smtClean="0">
                        <a:ln>
                          <a:noFill/>
                        </a:ln>
                        <a:solidFill>
                          <a:srgbClr val="000000"/>
                        </a:solidFill>
                        <a:effectLst/>
                        <a:latin typeface="Arial" panose="020B0604020202020204" pitchFamily="34" charset="0"/>
                      </a:endParaRPr>
                    </a:p>
                  </a:txBody>
                  <a:tcPr marL="91433" marR="91433" marT="45708" marB="45708" anchor="ctr" horzOverflow="overflow">
                    <a:lnL w="12700" cap="flat" cmpd="sng" algn="ctr">
                      <a:solidFill>
                        <a:srgbClr val="F27557"/>
                      </a:solidFill>
                      <a:prstDash val="solid"/>
                      <a:round/>
                      <a:headEnd type="none" w="med" len="med"/>
                      <a:tailEnd type="none" w="med" len="med"/>
                    </a:lnL>
                    <a:lnR w="12700" cap="flat" cmpd="sng" algn="ctr">
                      <a:solidFill>
                        <a:srgbClr val="F27557"/>
                      </a:solidFill>
                      <a:prstDash val="solid"/>
                      <a:round/>
                      <a:headEnd type="none" w="med" len="med"/>
                      <a:tailEnd type="none" w="med" len="med"/>
                    </a:lnR>
                    <a:lnT>
                      <a:noFill/>
                    </a:lnT>
                    <a:lnB>
                      <a:noFill/>
                    </a:lnB>
                    <a:lnTlToBr>
                      <a:noFill/>
                    </a:lnTlToBr>
                    <a:lnBlToTr>
                      <a:noFill/>
                    </a:lnBlToTr>
                    <a:solidFill>
                      <a:srgbClr val="FCE3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6999990"/>
                  </a:ext>
                </a:extLst>
              </a:tr>
              <a:tr h="365727">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Belgium</a:t>
                      </a:r>
                    </a:p>
                  </a:txBody>
                  <a:tcPr marL="91431" marR="91431" marT="45683" marB="45683" horzOverflow="overflow">
                    <a:lnL w="12700" cap="flat" cmpd="sng" algn="ctr">
                      <a:solidFill>
                        <a:srgbClr val="F27557"/>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Bulgaria</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Denmark</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Finland</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France</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Greece</a:t>
                      </a:r>
                    </a:p>
                  </a:txBody>
                  <a:tcPr marL="91431" marR="91431" marT="45683" marB="45683" horzOverflow="overflow">
                    <a:lnL>
                      <a:noFill/>
                    </a:lnL>
                    <a:lnR w="12700" cap="flat" cmpd="sng" algn="ctr">
                      <a:solidFill>
                        <a:srgbClr val="F27557"/>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665895878"/>
                  </a:ext>
                </a:extLst>
              </a:tr>
              <a:tr h="365727">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Hungary</a:t>
                      </a:r>
                    </a:p>
                  </a:txBody>
                  <a:tcPr marL="91431" marR="91431" marT="45683" marB="45683" horzOverflow="overflow">
                    <a:lnL w="12700" cap="flat" cmpd="sng" algn="ctr">
                      <a:solidFill>
                        <a:srgbClr val="F27557"/>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Ireland</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Italy</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Lithuania</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Poland</a:t>
                      </a:r>
                    </a:p>
                  </a:txBody>
                  <a:tcPr marL="91431" marR="91431" marT="45683" marB="45683" horzOverflow="overflow">
                    <a:lnL>
                      <a:noFill/>
                    </a:lnL>
                    <a:lnR>
                      <a:noFill/>
                    </a:lnR>
                    <a:lnT>
                      <a:noFill/>
                    </a:lnT>
                    <a:lnB>
                      <a:noFill/>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Slovenia</a:t>
                      </a:r>
                    </a:p>
                  </a:txBody>
                  <a:tcPr marL="91431" marR="91431" marT="45683" marB="45683" horzOverflow="overflow">
                    <a:lnL>
                      <a:noFill/>
                    </a:lnL>
                    <a:lnR w="12700" cap="flat" cmpd="sng" algn="ctr">
                      <a:solidFill>
                        <a:srgbClr val="F27557"/>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59900007"/>
                  </a:ext>
                </a:extLst>
              </a:tr>
              <a:tr h="365727">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Spain</a:t>
                      </a:r>
                    </a:p>
                  </a:txBody>
                  <a:tcPr marL="91431" marR="91431" marT="45683" marB="45683" horzOverflow="overflow">
                    <a:lnL w="12700" cap="flat" cmpd="sng" algn="ctr">
                      <a:solidFill>
                        <a:srgbClr val="F27557"/>
                      </a:solidFill>
                      <a:prstDash val="solid"/>
                      <a:round/>
                      <a:headEnd type="none" w="med" len="med"/>
                      <a:tailEnd type="none" w="med" len="med"/>
                    </a:lnL>
                    <a:lnR>
                      <a:noFill/>
                    </a:lnR>
                    <a:lnT>
                      <a:noFill/>
                    </a:lnT>
                    <a:lnB w="12700" cap="flat" cmpd="sng" algn="ctr">
                      <a:solidFill>
                        <a:srgbClr val="F27557"/>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Iceland</a:t>
                      </a:r>
                    </a:p>
                  </a:txBody>
                  <a:tcPr marL="91431" marR="91431" marT="45683" marB="45683" horzOverflow="overflow">
                    <a:lnL>
                      <a:noFill/>
                    </a:lnL>
                    <a:lnR>
                      <a:noFill/>
                    </a:lnR>
                    <a:lnT>
                      <a:noFill/>
                    </a:lnT>
                    <a:lnB w="12700" cap="flat" cmpd="sng" algn="ctr">
                      <a:solidFill>
                        <a:srgbClr val="F27557"/>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Serbia</a:t>
                      </a:r>
                    </a:p>
                  </a:txBody>
                  <a:tcPr marL="91431" marR="91431" marT="45683" marB="45683" horzOverflow="overflow">
                    <a:lnL>
                      <a:noFill/>
                    </a:lnL>
                    <a:lnR>
                      <a:noFill/>
                    </a:lnR>
                    <a:lnT>
                      <a:noFill/>
                    </a:lnT>
                    <a:lnB w="12700" cap="flat" cmpd="sng" algn="ctr">
                      <a:solidFill>
                        <a:srgbClr val="F27557"/>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1" marR="91431" marT="45683" marB="45683" horzOverflow="overflow">
                    <a:lnL>
                      <a:noFill/>
                    </a:lnL>
                    <a:lnR>
                      <a:noFill/>
                    </a:lnR>
                    <a:lnT>
                      <a:noFill/>
                    </a:lnT>
                    <a:lnB w="12700" cap="flat" cmpd="sng" algn="ctr">
                      <a:solidFill>
                        <a:srgbClr val="F27557"/>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marL="91431" marR="91431" marT="45683" marB="45683" horzOverflow="overflow">
                    <a:lnL>
                      <a:noFill/>
                    </a:lnL>
                    <a:lnR>
                      <a:noFill/>
                    </a:lnR>
                    <a:lnT>
                      <a:noFill/>
                    </a:lnT>
                    <a:lnB w="12700" cap="flat" cmpd="sng" algn="ctr">
                      <a:solidFill>
                        <a:srgbClr val="F27557"/>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500"/>
                        </a:spcBef>
                        <a:spcAft>
                          <a:spcPts val="400"/>
                        </a:spcAft>
                        <a:buClr>
                          <a:schemeClr val="accent1"/>
                        </a:buClr>
                        <a:buSzPct val="90000"/>
                        <a:buFont typeface="Arial" panose="020B0604020202020204" pitchFamily="34" charset="0"/>
                        <a:defRPr sz="2200">
                          <a:solidFill>
                            <a:schemeClr val="tx1"/>
                          </a:solidFill>
                          <a:latin typeface="Arial" panose="020B0604020202020204" pitchFamily="34" charset="0"/>
                        </a:defRPr>
                      </a:lvl1pPr>
                      <a:lvl2pPr marL="742950" indent="-285750">
                        <a:lnSpc>
                          <a:spcPct val="110000"/>
                        </a:lnSpc>
                        <a:spcBef>
                          <a:spcPts val="100"/>
                        </a:spcBef>
                        <a:spcAft>
                          <a:spcPts val="300"/>
                        </a:spcAft>
                        <a:buClr>
                          <a:schemeClr val="accent1"/>
                        </a:buClr>
                        <a:buFont typeface="Arial" panose="020B0604020202020204" pitchFamily="34" charset="0"/>
                        <a:defRPr sz="2000">
                          <a:solidFill>
                            <a:schemeClr val="tx1"/>
                          </a:solidFill>
                          <a:latin typeface="Arial" panose="020B0604020202020204" pitchFamily="34" charset="0"/>
                        </a:defRPr>
                      </a:lvl2pPr>
                      <a:lvl3pPr marL="1143000" indent="-228600">
                        <a:lnSpc>
                          <a:spcPct val="110000"/>
                        </a:lnSpc>
                        <a:spcBef>
                          <a:spcPts val="100"/>
                        </a:spcBef>
                        <a:spcAft>
                          <a:spcPts val="200"/>
                        </a:spcAft>
                        <a:buClr>
                          <a:srgbClr val="A7A7A7"/>
                        </a:buClr>
                        <a:buFont typeface="Wingdings" panose="05000000000000000000" pitchFamily="2" charset="2"/>
                        <a:defRPr sz="20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2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txBody>
                  <a:tcPr marL="91431" marR="91431" marT="45683" marB="45683" horzOverflow="overflow">
                    <a:lnL>
                      <a:noFill/>
                    </a:lnL>
                    <a:lnR w="12700" cap="flat" cmpd="sng" algn="ctr">
                      <a:solidFill>
                        <a:srgbClr val="F27557"/>
                      </a:solidFill>
                      <a:prstDash val="solid"/>
                      <a:round/>
                      <a:headEnd type="none" w="med" len="med"/>
                      <a:tailEnd type="none" w="med" len="med"/>
                    </a:lnR>
                    <a:lnT>
                      <a:noFill/>
                    </a:lnT>
                    <a:lnB w="12700" cap="flat" cmpd="sng" algn="ctr">
                      <a:solidFill>
                        <a:srgbClr val="F2755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3247947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150"/>
            <a:ext cx="10790238" cy="1033463"/>
          </a:xfrm>
        </p:spPr>
        <p:txBody>
          <a:bodyPr vert="horz" wrap="square" lIns="0" tIns="0" rIns="0" bIns="0" numCol="1" rtlCol="0" anchor="b" anchorCtr="0" compatLnSpc="1">
            <a:prstTxWarp prst="textNoShape">
              <a:avLst/>
            </a:prstTxWarp>
            <a:normAutofit/>
          </a:bodyPr>
          <a:lstStyle/>
          <a:p>
            <a:pPr eaLnBrk="1" hangingPunct="1"/>
            <a:r>
              <a:rPr lang="en-US" altLang="en-US" sz="2900" cap="none" dirty="0"/>
              <a:t>REGULATORY: EU MERGER CONTROL UPDATE (4 OF 4)</a:t>
            </a:r>
            <a:br>
              <a:rPr lang="en-US" altLang="en-US" sz="2900" cap="none" dirty="0"/>
            </a:br>
            <a:r>
              <a:rPr lang="ja-JP" altLang="en-US" sz="2900" cap="none" dirty="0"/>
              <a:t>規制：欧州の合併規制のアップデート（４／４）</a:t>
            </a:r>
            <a:endParaRPr lang="en-US" altLang="en-US" sz="2900" cap="none" dirty="0"/>
          </a:p>
        </p:txBody>
      </p:sp>
      <p:sp>
        <p:nvSpPr>
          <p:cNvPr id="55299" name="Content Placeholder 2"/>
          <p:cNvSpPr>
            <a:spLocks noGrp="1"/>
          </p:cNvSpPr>
          <p:nvPr>
            <p:ph idx="1"/>
          </p:nvPr>
        </p:nvSpPr>
        <p:spPr bwMode="auto">
          <a:xfrm>
            <a:off x="685800" y="1490663"/>
            <a:ext cx="10780713" cy="403225"/>
          </a:xfrm>
        </p:spPr>
        <p:txBody>
          <a:bodyPr wrap="square" numCol="1" anchor="t" anchorCtr="0" compatLnSpc="1">
            <a:prstTxWarp prst="textNoShape">
              <a:avLst/>
            </a:prstTxWarp>
          </a:bodyPr>
          <a:lstStyle/>
          <a:p>
            <a:pPr eaLnBrk="1" hangingPunct="1"/>
            <a:r>
              <a:rPr lang="en-US" altLang="en-US" smtClean="0"/>
              <a:t>Planning Considerations</a:t>
            </a:r>
            <a:r>
              <a:rPr lang="ja-JP" altLang="en-US" smtClean="0">
                <a:ea typeface="MS PGothic" panose="020B0600070205080204" pitchFamily="34" charset="-128"/>
              </a:rPr>
              <a:t>　計画の留意点</a:t>
            </a:r>
            <a:endParaRPr lang="en-US" altLang="en-US" smtClean="0"/>
          </a:p>
          <a:p>
            <a:pPr marL="742950" lvl="2" indent="0" eaLnBrk="1" hangingPunct="1">
              <a:buFont typeface="Wingdings" panose="05000000000000000000" pitchFamily="2" charset="2"/>
              <a:buNone/>
            </a:pPr>
            <a:endParaRPr lang="en-US" altLang="en-US" smtClean="0"/>
          </a:p>
        </p:txBody>
      </p:sp>
      <p:sp>
        <p:nvSpPr>
          <p:cNvPr id="55300"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672CE482-689B-431E-881E-30BDF2706697}" type="slidenum">
              <a:rPr lang="en-US" altLang="fr-FR" smtClean="0">
                <a:solidFill>
                  <a:srgbClr val="000000"/>
                </a:solidFill>
                <a:latin typeface="Arial" panose="020B0604020202020204" pitchFamily="34" charset="0"/>
              </a:rPr>
              <a:pPr fontAlgn="base">
                <a:spcBef>
                  <a:spcPct val="0"/>
                </a:spcBef>
                <a:spcAft>
                  <a:spcPct val="0"/>
                </a:spcAft>
              </a:pPr>
              <a:t>29</a:t>
            </a:fld>
            <a:endParaRPr lang="en-US" altLang="fr-FR" smtClean="0">
              <a:solidFill>
                <a:srgbClr val="000000"/>
              </a:solidFill>
              <a:latin typeface="Arial" panose="020B0604020202020204" pitchFamily="34" charset="0"/>
            </a:endParaRPr>
          </a:p>
        </p:txBody>
      </p:sp>
      <p:graphicFrame>
        <p:nvGraphicFramePr>
          <p:cNvPr id="4" name="Diagram 3"/>
          <p:cNvGraphicFramePr/>
          <p:nvPr/>
        </p:nvGraphicFramePr>
        <p:xfrm>
          <a:off x="1182346" y="1894114"/>
          <a:ext cx="10160000" cy="459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lgn="ctr" eaLnBrk="1" hangingPunct="1">
              <a:defRPr/>
            </a:pPr>
            <a:r>
              <a:rPr lang="en-US" altLang="en-US" sz="2900" cap="none" smtClean="0"/>
              <a:t>CORONAVIRUS IMPACT ON PRIVATE M&amp;A TERMS</a:t>
            </a:r>
            <a:br>
              <a:rPr lang="en-US" altLang="en-US" sz="2900" cap="none" smtClean="0"/>
            </a:br>
            <a:r>
              <a:rPr lang="ja-JP" altLang="en-US" sz="2900" cap="none" smtClean="0">
                <a:ea typeface="MS PGothic" panose="020B0600070205080204" pitchFamily="34" charset="-128"/>
              </a:rPr>
              <a:t>新型コロナウイルスがプライベート</a:t>
            </a:r>
            <a:r>
              <a:rPr lang="en-US" altLang="ja-JP" sz="2900" cap="none" smtClean="0">
                <a:ea typeface="MS PGothic" panose="020B0600070205080204" pitchFamily="34" charset="-128"/>
              </a:rPr>
              <a:t>M&amp;A</a:t>
            </a:r>
            <a:r>
              <a:rPr lang="ja-JP" altLang="en-US" sz="2900" cap="none" smtClean="0">
                <a:ea typeface="MS PGothic" panose="020B0600070205080204" pitchFamily="34" charset="-128"/>
              </a:rPr>
              <a:t>の条件に与える影響</a:t>
            </a:r>
            <a:endParaRPr lang="en-US" altLang="en-US" sz="2900" cap="none" smtClean="0"/>
          </a:p>
        </p:txBody>
      </p:sp>
      <p:graphicFrame>
        <p:nvGraphicFramePr>
          <p:cNvPr id="3" name="Diagram 2"/>
          <p:cNvGraphicFramePr/>
          <p:nvPr/>
        </p:nvGraphicFramePr>
        <p:xfrm>
          <a:off x="1371600" y="1725212"/>
          <a:ext cx="8769736" cy="456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9B7AA30C-C45B-43C9-BA54-6178F06EF934}" type="slidenum">
              <a:rPr lang="en-US" smtClean="0">
                <a:latin typeface="+mj-lt"/>
              </a:rPr>
              <a:pPr>
                <a:defRPr/>
              </a:pPr>
              <a:t>3</a:t>
            </a:fld>
            <a:endParaRPr lang="en-US"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449263"/>
            <a:ext cx="11626850" cy="1033462"/>
          </a:xfrm>
        </p:spPr>
        <p:txBody>
          <a:bodyPr wrap="square" numCol="1" compatLnSpc="1">
            <a:prstTxWarp prst="textNoShape">
              <a:avLst/>
            </a:prstTxWarp>
            <a:normAutofit fontScale="90000"/>
          </a:bodyPr>
          <a:lstStyle/>
          <a:p>
            <a:pPr eaLnBrk="1" hangingPunct="1">
              <a:defRPr/>
            </a:pPr>
            <a:r>
              <a:rPr lang="en-US" altLang="en-US" sz="2900" cap="none" dirty="0" smtClean="0"/>
              <a:t>REGULATORY: US-</a:t>
            </a:r>
            <a:r>
              <a:rPr lang="en-US" altLang="en-US" sz="2900" cap="none" dirty="0" err="1" smtClean="0"/>
              <a:t>CFIUS</a:t>
            </a:r>
            <a:r>
              <a:rPr lang="en-US" altLang="en-US" sz="2900" cap="none" dirty="0" smtClean="0"/>
              <a:t> NATIONAL SECURITY UPDATE (1 OF 2)</a:t>
            </a:r>
            <a:br>
              <a:rPr lang="en-US" altLang="en-US" sz="2900" cap="none" dirty="0" smtClean="0"/>
            </a:br>
            <a:r>
              <a:rPr lang="ja-JP" altLang="en-US" sz="2900" cap="none" dirty="0" smtClean="0">
                <a:ea typeface="MS PGothic" panose="020B0600070205080204" pitchFamily="34" charset="-128"/>
              </a:rPr>
              <a:t>規制</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米国における対米外国投資委員会の国家安全保障のアップデート（１／２）</a:t>
            </a:r>
            <a:endParaRPr lang="en-US" altLang="en-US" sz="2900" cap="none" dirty="0" smtClean="0"/>
          </a:p>
        </p:txBody>
      </p:sp>
      <p:sp>
        <p:nvSpPr>
          <p:cNvPr id="56323" name="Content Placeholder 2"/>
          <p:cNvSpPr>
            <a:spLocks noGrp="1"/>
          </p:cNvSpPr>
          <p:nvPr>
            <p:ph idx="1"/>
          </p:nvPr>
        </p:nvSpPr>
        <p:spPr bwMode="auto"/>
        <p:txBody>
          <a:bodyPr wrap="square" numCol="1" anchor="t" anchorCtr="0" compatLnSpc="1">
            <a:prstTxWarp prst="textNoShape">
              <a:avLst/>
            </a:prstTxWarp>
          </a:bodyPr>
          <a:lstStyle/>
          <a:p>
            <a:pPr eaLnBrk="1" hangingPunct="1"/>
            <a:r>
              <a:rPr lang="en-US" altLang="fr-FR" sz="1800" smtClean="0"/>
              <a:t>CFIUS reviews are proceeding during pandemic crisis</a:t>
            </a:r>
            <a:r>
              <a:rPr lang="ja-JP" altLang="en-US" sz="1800" smtClean="0">
                <a:ea typeface="MS PGothic" panose="020B0600070205080204" pitchFamily="34" charset="-128"/>
              </a:rPr>
              <a:t>　</a:t>
            </a:r>
            <a:r>
              <a:rPr lang="en-US" altLang="ja-JP" sz="1800" smtClean="0">
                <a:ea typeface="MS PGothic" panose="020B0600070205080204" pitchFamily="34" charset="-128"/>
              </a:rPr>
              <a:t/>
            </a:r>
            <a:br>
              <a:rPr lang="en-US" altLang="ja-JP" sz="1800" smtClean="0">
                <a:ea typeface="MS PGothic" panose="020B0600070205080204" pitchFamily="34" charset="-128"/>
              </a:rPr>
            </a:br>
            <a:r>
              <a:rPr lang="ja-JP" altLang="en-US" sz="1800" smtClean="0">
                <a:ea typeface="MS PGothic" panose="020B0600070205080204" pitchFamily="34" charset="-128"/>
              </a:rPr>
              <a:t>対米外国投資委員会（</a:t>
            </a:r>
            <a:r>
              <a:rPr lang="en-US" altLang="ja-JP" sz="1800" smtClean="0">
                <a:ea typeface="MS PGothic" panose="020B0600070205080204" pitchFamily="34" charset="-128"/>
              </a:rPr>
              <a:t>CFIUS</a:t>
            </a:r>
            <a:r>
              <a:rPr lang="ja-JP" altLang="en-US" sz="1800" smtClean="0">
                <a:ea typeface="MS PGothic" panose="020B0600070205080204" pitchFamily="34" charset="-128"/>
              </a:rPr>
              <a:t>）はパンデミック危機下においても審査を継続</a:t>
            </a:r>
            <a:endParaRPr lang="en-US" altLang="fr-FR" sz="1800" smtClean="0"/>
          </a:p>
          <a:p>
            <a:pPr lvl="1" eaLnBrk="1" hangingPunct="1"/>
            <a:r>
              <a:rPr lang="en-US" altLang="fr-FR" sz="1800" smtClean="0"/>
              <a:t>Remote working widespread in US government</a:t>
            </a:r>
            <a:r>
              <a:rPr lang="ja-JP" altLang="en-US" sz="1800" smtClean="0">
                <a:ea typeface="MS PGothic" panose="020B0600070205080204" pitchFamily="34" charset="-128"/>
              </a:rPr>
              <a:t>　米国政府においてリモートワークが普及</a:t>
            </a:r>
            <a:endParaRPr lang="en-US" altLang="fr-FR" sz="1800" smtClean="0"/>
          </a:p>
          <a:p>
            <a:pPr eaLnBrk="1" hangingPunct="1"/>
            <a:r>
              <a:rPr lang="en-US" altLang="fr-FR" sz="1800" smtClean="0"/>
              <a:t>CFIUS filings now require payment of filing fee </a:t>
            </a:r>
            <a:r>
              <a:rPr lang="ja-JP" altLang="en-US" sz="1800" smtClean="0">
                <a:ea typeface="MS PGothic" panose="020B0600070205080204" pitchFamily="34" charset="-128"/>
              </a:rPr>
              <a:t>　現在、</a:t>
            </a:r>
            <a:r>
              <a:rPr lang="en-US" altLang="ja-JP" sz="1800" smtClean="0">
                <a:ea typeface="MS PGothic" panose="020B0600070205080204" pitchFamily="34" charset="-128"/>
              </a:rPr>
              <a:t>CFIUS</a:t>
            </a:r>
            <a:r>
              <a:rPr lang="ja-JP" altLang="en-US" sz="1800" smtClean="0">
                <a:ea typeface="MS PGothic" panose="020B0600070205080204" pitchFamily="34" charset="-128"/>
              </a:rPr>
              <a:t>は届出費用を要求している</a:t>
            </a:r>
            <a:endParaRPr lang="en-US" altLang="fr-FR" sz="1800" smtClean="0"/>
          </a:p>
          <a:p>
            <a:pPr eaLnBrk="1" hangingPunct="1"/>
            <a:endParaRPr lang="en-US" altLang="fr-FR" smtClean="0"/>
          </a:p>
          <a:p>
            <a:pPr eaLnBrk="1" hangingPunct="1"/>
            <a:endParaRPr lang="en-US" altLang="fr-FR" smtClean="0"/>
          </a:p>
        </p:txBody>
      </p:sp>
      <p:sp>
        <p:nvSpPr>
          <p:cNvPr id="56324"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C6E10EDB-D5FD-41A5-BF94-FCE2263132CC}" type="slidenum">
              <a:rPr lang="en-US" altLang="fr-FR" smtClean="0">
                <a:solidFill>
                  <a:srgbClr val="000000"/>
                </a:solidFill>
                <a:latin typeface="Arial" panose="020B0604020202020204" pitchFamily="34" charset="0"/>
              </a:rPr>
              <a:pPr fontAlgn="base">
                <a:spcBef>
                  <a:spcPct val="0"/>
                </a:spcBef>
                <a:spcAft>
                  <a:spcPct val="0"/>
                </a:spcAft>
              </a:pPr>
              <a:t>30</a:t>
            </a:fld>
            <a:endParaRPr lang="en-US" altLang="fr-FR" smtClean="0">
              <a:solidFill>
                <a:srgbClr val="000000"/>
              </a:solidFill>
              <a:latin typeface="Arial" panose="020B0604020202020204" pitchFamily="34" charset="0"/>
            </a:endParaRPr>
          </a:p>
        </p:txBody>
      </p:sp>
      <p:graphicFrame>
        <p:nvGraphicFramePr>
          <p:cNvPr id="6" name="Table 5"/>
          <p:cNvGraphicFramePr>
            <a:graphicFrameLocks noGrp="1"/>
          </p:cNvGraphicFramePr>
          <p:nvPr/>
        </p:nvGraphicFramePr>
        <p:xfrm>
          <a:off x="2325688" y="3352800"/>
          <a:ext cx="7046912" cy="2595565"/>
        </p:xfrm>
        <a:graphic>
          <a:graphicData uri="http://schemas.openxmlformats.org/drawingml/2006/table">
            <a:tbl>
              <a:tblPr firstRow="1" bandRow="1">
                <a:tableStyleId>{9DCAF9ED-07DC-4A11-8D7F-57B35C25682E}</a:tableStyleId>
              </a:tblPr>
              <a:tblGrid>
                <a:gridCol w="4654732">
                  <a:extLst>
                    <a:ext uri="{9D8B030D-6E8A-4147-A177-3AD203B41FA5}">
                      <a16:colId xmlns:a16="http://schemas.microsoft.com/office/drawing/2014/main" val="3721770282"/>
                    </a:ext>
                  </a:extLst>
                </a:gridCol>
                <a:gridCol w="2392180">
                  <a:extLst>
                    <a:ext uri="{9D8B030D-6E8A-4147-A177-3AD203B41FA5}">
                      <a16:colId xmlns:a16="http://schemas.microsoft.com/office/drawing/2014/main" val="1056151200"/>
                    </a:ext>
                  </a:extLst>
                </a:gridCol>
              </a:tblGrid>
              <a:tr h="370795">
                <a:tc>
                  <a:txBody>
                    <a:bodyPr/>
                    <a:lstStyle/>
                    <a:p>
                      <a:pPr algn="ctr"/>
                      <a:r>
                        <a:rPr lang="en-US" sz="1800" dirty="0" smtClean="0"/>
                        <a:t>Transaction Value</a:t>
                      </a:r>
                      <a:endParaRPr lang="en-US" sz="1800" dirty="0"/>
                    </a:p>
                  </a:txBody>
                  <a:tcPr marL="91444" marR="91444" marT="45714" marB="45714"/>
                </a:tc>
                <a:tc>
                  <a:txBody>
                    <a:bodyPr/>
                    <a:lstStyle/>
                    <a:p>
                      <a:pPr algn="ctr"/>
                      <a:r>
                        <a:rPr lang="en-US" sz="1800" dirty="0" smtClean="0"/>
                        <a:t>CFIUS Filing Fee</a:t>
                      </a:r>
                      <a:endParaRPr lang="en-US" sz="1800" dirty="0"/>
                    </a:p>
                  </a:txBody>
                  <a:tcPr marL="91444" marR="91444" marT="45714" marB="45714"/>
                </a:tc>
                <a:extLst>
                  <a:ext uri="{0D108BD9-81ED-4DB2-BD59-A6C34878D82A}">
                    <a16:rowId xmlns:a16="http://schemas.microsoft.com/office/drawing/2014/main" val="4099760259"/>
                  </a:ext>
                </a:extLst>
              </a:tr>
              <a:tr h="370795">
                <a:tc>
                  <a:txBody>
                    <a:bodyPr/>
                    <a:lstStyle/>
                    <a:p>
                      <a:pPr algn="ctr"/>
                      <a:r>
                        <a:rPr lang="en-US" sz="1800" dirty="0" smtClean="0"/>
                        <a:t>$0 to $499,999.99</a:t>
                      </a:r>
                      <a:endParaRPr lang="en-US" sz="1800" dirty="0"/>
                    </a:p>
                  </a:txBody>
                  <a:tcPr marL="91444" marR="91444" marT="45714" marB="45714"/>
                </a:tc>
                <a:tc>
                  <a:txBody>
                    <a:bodyPr/>
                    <a:lstStyle/>
                    <a:p>
                      <a:pPr algn="ctr"/>
                      <a:r>
                        <a:rPr lang="en-US" sz="1800" dirty="0" smtClean="0"/>
                        <a:t>$0</a:t>
                      </a:r>
                      <a:endParaRPr lang="en-US" sz="1800" dirty="0"/>
                    </a:p>
                  </a:txBody>
                  <a:tcPr marL="91444" marR="91444" marT="45714" marB="45714"/>
                </a:tc>
                <a:extLst>
                  <a:ext uri="{0D108BD9-81ED-4DB2-BD59-A6C34878D82A}">
                    <a16:rowId xmlns:a16="http://schemas.microsoft.com/office/drawing/2014/main" val="1119935526"/>
                  </a:ext>
                </a:extLst>
              </a:tr>
              <a:tr h="370795">
                <a:tc>
                  <a:txBody>
                    <a:bodyPr/>
                    <a:lstStyle/>
                    <a:p>
                      <a:pPr algn="ctr"/>
                      <a:r>
                        <a:rPr lang="en-US" sz="1800" dirty="0" smtClean="0"/>
                        <a:t>$500,000 to $4,999,999.99</a:t>
                      </a:r>
                      <a:endParaRPr lang="en-US" sz="1800" dirty="0"/>
                    </a:p>
                  </a:txBody>
                  <a:tcPr marL="91444" marR="91444" marT="45714" marB="45714"/>
                </a:tc>
                <a:tc>
                  <a:txBody>
                    <a:bodyPr/>
                    <a:lstStyle/>
                    <a:p>
                      <a:pPr algn="ctr"/>
                      <a:r>
                        <a:rPr lang="en-US" sz="1800" dirty="0" smtClean="0"/>
                        <a:t>$750</a:t>
                      </a:r>
                      <a:endParaRPr lang="en-US" sz="1800" dirty="0"/>
                    </a:p>
                  </a:txBody>
                  <a:tcPr marL="91444" marR="91444" marT="45714" marB="45714"/>
                </a:tc>
                <a:extLst>
                  <a:ext uri="{0D108BD9-81ED-4DB2-BD59-A6C34878D82A}">
                    <a16:rowId xmlns:a16="http://schemas.microsoft.com/office/drawing/2014/main" val="3842448282"/>
                  </a:ext>
                </a:extLst>
              </a:tr>
              <a:tr h="370795">
                <a:tc>
                  <a:txBody>
                    <a:bodyPr/>
                    <a:lstStyle/>
                    <a:p>
                      <a:pPr algn="ctr"/>
                      <a:r>
                        <a:rPr lang="en-US" sz="1800" dirty="0" smtClean="0"/>
                        <a:t>$5,000,000 to $49,999,999.99</a:t>
                      </a:r>
                      <a:endParaRPr lang="en-US" sz="1800" dirty="0"/>
                    </a:p>
                  </a:txBody>
                  <a:tcPr marL="91444" marR="91444" marT="45714" marB="45714"/>
                </a:tc>
                <a:tc>
                  <a:txBody>
                    <a:bodyPr/>
                    <a:lstStyle/>
                    <a:p>
                      <a:pPr algn="ctr"/>
                      <a:r>
                        <a:rPr lang="en-US" sz="1800" dirty="0" smtClean="0"/>
                        <a:t>$7,500</a:t>
                      </a:r>
                      <a:endParaRPr lang="en-US" sz="1800" dirty="0"/>
                    </a:p>
                  </a:txBody>
                  <a:tcPr marL="91444" marR="91444" marT="45714" marB="45714"/>
                </a:tc>
                <a:extLst>
                  <a:ext uri="{0D108BD9-81ED-4DB2-BD59-A6C34878D82A}">
                    <a16:rowId xmlns:a16="http://schemas.microsoft.com/office/drawing/2014/main" val="2148058265"/>
                  </a:ext>
                </a:extLst>
              </a:tr>
              <a:tr h="370795">
                <a:tc>
                  <a:txBody>
                    <a:bodyPr/>
                    <a:lstStyle/>
                    <a:p>
                      <a:pPr algn="ctr"/>
                      <a:r>
                        <a:rPr lang="en-US" sz="1800" dirty="0" smtClean="0"/>
                        <a:t>$50,000,000 to $249,999,999.99</a:t>
                      </a:r>
                      <a:endParaRPr lang="en-US" sz="1800" dirty="0"/>
                    </a:p>
                  </a:txBody>
                  <a:tcPr marL="91444" marR="91444" marT="45714" marB="45714"/>
                </a:tc>
                <a:tc>
                  <a:txBody>
                    <a:bodyPr/>
                    <a:lstStyle/>
                    <a:p>
                      <a:pPr algn="ctr"/>
                      <a:r>
                        <a:rPr lang="en-US" sz="1800" dirty="0" smtClean="0"/>
                        <a:t>$75,000</a:t>
                      </a:r>
                      <a:endParaRPr lang="en-US" sz="1800" dirty="0"/>
                    </a:p>
                  </a:txBody>
                  <a:tcPr marL="91444" marR="91444" marT="45714" marB="45714"/>
                </a:tc>
                <a:extLst>
                  <a:ext uri="{0D108BD9-81ED-4DB2-BD59-A6C34878D82A}">
                    <a16:rowId xmlns:a16="http://schemas.microsoft.com/office/drawing/2014/main" val="4227926919"/>
                  </a:ext>
                </a:extLst>
              </a:tr>
              <a:tr h="370795">
                <a:tc>
                  <a:txBody>
                    <a:bodyPr/>
                    <a:lstStyle/>
                    <a:p>
                      <a:pPr algn="ctr"/>
                      <a:r>
                        <a:rPr lang="en-US" sz="1800" dirty="0" smtClean="0"/>
                        <a:t>$250,000,000 to $749,999,999.99</a:t>
                      </a:r>
                      <a:endParaRPr lang="en-US" sz="1800" dirty="0"/>
                    </a:p>
                  </a:txBody>
                  <a:tcPr marL="91444" marR="91444" marT="45714" marB="45714"/>
                </a:tc>
                <a:tc>
                  <a:txBody>
                    <a:bodyPr/>
                    <a:lstStyle/>
                    <a:p>
                      <a:pPr algn="ctr"/>
                      <a:r>
                        <a:rPr lang="en-US" sz="1800" dirty="0" smtClean="0"/>
                        <a:t>$150,000</a:t>
                      </a:r>
                      <a:endParaRPr lang="en-US" sz="1800" dirty="0"/>
                    </a:p>
                  </a:txBody>
                  <a:tcPr marL="91444" marR="91444" marT="45714" marB="45714"/>
                </a:tc>
                <a:extLst>
                  <a:ext uri="{0D108BD9-81ED-4DB2-BD59-A6C34878D82A}">
                    <a16:rowId xmlns:a16="http://schemas.microsoft.com/office/drawing/2014/main" val="3779867525"/>
                  </a:ext>
                </a:extLst>
              </a:tr>
              <a:tr h="370795">
                <a:tc>
                  <a:txBody>
                    <a:bodyPr/>
                    <a:lstStyle/>
                    <a:p>
                      <a:pPr algn="ctr"/>
                      <a:r>
                        <a:rPr lang="en-US" sz="1800" dirty="0" smtClean="0"/>
                        <a:t>$750,000,000+</a:t>
                      </a:r>
                      <a:endParaRPr lang="en-US" sz="1800" dirty="0"/>
                    </a:p>
                  </a:txBody>
                  <a:tcPr marL="91444" marR="91444" marT="45714" marB="45714"/>
                </a:tc>
                <a:tc>
                  <a:txBody>
                    <a:bodyPr/>
                    <a:lstStyle/>
                    <a:p>
                      <a:pPr algn="ctr"/>
                      <a:r>
                        <a:rPr lang="en-US" sz="1800" dirty="0" smtClean="0"/>
                        <a:t>$300,000</a:t>
                      </a:r>
                      <a:endParaRPr lang="en-US" sz="1800" dirty="0"/>
                    </a:p>
                  </a:txBody>
                  <a:tcPr marL="91444" marR="91444" marT="45714" marB="45714"/>
                </a:tc>
                <a:extLst>
                  <a:ext uri="{0D108BD9-81ED-4DB2-BD59-A6C34878D82A}">
                    <a16:rowId xmlns:a16="http://schemas.microsoft.com/office/drawing/2014/main" val="319317913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457200"/>
            <a:ext cx="11123613" cy="1033463"/>
          </a:xfrm>
        </p:spPr>
        <p:txBody>
          <a:bodyPr wrap="square" numCol="1" compatLnSpc="1">
            <a:prstTxWarp prst="textNoShape">
              <a:avLst/>
            </a:prstTxWarp>
            <a:normAutofit fontScale="90000"/>
          </a:bodyPr>
          <a:lstStyle/>
          <a:p>
            <a:pPr eaLnBrk="1" hangingPunct="1">
              <a:defRPr/>
            </a:pPr>
            <a:r>
              <a:rPr lang="en-US" altLang="en-US" sz="2900" cap="none" dirty="0" smtClean="0"/>
              <a:t>REGULATORY: US-</a:t>
            </a:r>
            <a:r>
              <a:rPr lang="en-US" altLang="en-US" sz="2900" cap="none" dirty="0" err="1" smtClean="0"/>
              <a:t>CFIUS</a:t>
            </a:r>
            <a:r>
              <a:rPr lang="en-US" altLang="en-US" sz="2900" cap="none" dirty="0" smtClean="0"/>
              <a:t> NATIONAL SECURITY UPDATE (2 OF 2)</a:t>
            </a:r>
            <a:br>
              <a:rPr lang="en-US" altLang="en-US" sz="2900" cap="none" dirty="0" smtClean="0"/>
            </a:br>
            <a:r>
              <a:rPr lang="ja-JP" altLang="en-US" sz="2900" cap="none" dirty="0" smtClean="0">
                <a:ea typeface="MS PGothic" panose="020B0600070205080204" pitchFamily="34" charset="-128"/>
              </a:rPr>
              <a:t>規制</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米国における対米外国投資委員会の安全保障のアップデート（２／２）</a:t>
            </a:r>
            <a:endParaRPr lang="en-US" altLang="en-US" sz="2900" cap="none" dirty="0" smtClean="0"/>
          </a:p>
        </p:txBody>
      </p:sp>
      <p:sp>
        <p:nvSpPr>
          <p:cNvPr id="57347" name="Content Placeholder 2"/>
          <p:cNvSpPr>
            <a:spLocks noGrp="1"/>
          </p:cNvSpPr>
          <p:nvPr>
            <p:ph idx="1"/>
          </p:nvPr>
        </p:nvSpPr>
        <p:spPr bwMode="auto">
          <a:xfrm>
            <a:off x="414338" y="1620838"/>
            <a:ext cx="11576050" cy="6065837"/>
          </a:xfrm>
        </p:spPr>
        <p:txBody>
          <a:bodyPr wrap="square" numCol="1" anchor="t" anchorCtr="0" compatLnSpc="1">
            <a:prstTxWarp prst="textNoShape">
              <a:avLst/>
            </a:prstTxWarp>
          </a:bodyPr>
          <a:lstStyle/>
          <a:p>
            <a:pPr eaLnBrk="1" hangingPunct="1"/>
            <a:r>
              <a:rPr lang="en-US" altLang="fr-FR" sz="2000" dirty="0" smtClean="0"/>
              <a:t>US Government officials expressing vigilance on national security during pandemic</a:t>
            </a:r>
            <a:br>
              <a:rPr lang="en-US" altLang="fr-FR" sz="2000" dirty="0" smtClean="0"/>
            </a:br>
            <a:r>
              <a:rPr lang="ja-JP" altLang="en-US" sz="2000" dirty="0" smtClean="0">
                <a:ea typeface="MS PGothic" panose="020B0600070205080204" pitchFamily="34" charset="-128"/>
              </a:rPr>
              <a:t>米国政府関係者はパンデミック危機下における国家安全保障を厳格にすることを表明</a:t>
            </a:r>
            <a:endParaRPr lang="en-US" altLang="fr-FR" sz="2000" dirty="0" smtClean="0"/>
          </a:p>
          <a:p>
            <a:pPr lvl="1" eaLnBrk="1" hangingPunct="1"/>
            <a:r>
              <a:rPr lang="en-US" altLang="fr-FR" sz="1800" dirty="0" smtClean="0"/>
              <a:t>US Department of Defense officials warning of “attack” through acquisition of US infrastructure assets</a:t>
            </a:r>
            <a:r>
              <a:rPr lang="ja-JP" altLang="en-US" sz="1800" dirty="0" smtClean="0">
                <a:ea typeface="MS PGothic" panose="020B0600070205080204" pitchFamily="34" charset="-128"/>
              </a:rPr>
              <a:t>　</a:t>
            </a:r>
            <a:r>
              <a:rPr lang="en-US" altLang="ja-JP" sz="1800" dirty="0" smtClean="0">
                <a:ea typeface="MS PGothic" panose="020B0600070205080204" pitchFamily="34" charset="-128"/>
              </a:rPr>
              <a:t/>
            </a:r>
            <a:br>
              <a:rPr lang="en-US" altLang="ja-JP" sz="1800" dirty="0" smtClean="0">
                <a:ea typeface="MS PGothic" panose="020B0600070205080204" pitchFamily="34" charset="-128"/>
              </a:rPr>
            </a:br>
            <a:r>
              <a:rPr lang="ja-JP" altLang="en-US" sz="1800" dirty="0" smtClean="0">
                <a:ea typeface="MS PGothic" panose="020B0600070205080204" pitchFamily="34" charset="-128"/>
              </a:rPr>
              <a:t>米国国防総省の職員は米国のインフラ資産買収を通じた「攻撃」を警告</a:t>
            </a:r>
            <a:endParaRPr lang="en-US" altLang="fr-FR" sz="1800" dirty="0" smtClean="0"/>
          </a:p>
          <a:p>
            <a:pPr lvl="1" eaLnBrk="1" hangingPunct="1"/>
            <a:r>
              <a:rPr lang="en-US" altLang="fr-FR" sz="1800" dirty="0" smtClean="0"/>
              <a:t>Strong focus on acquisitions involving Chinese parties </a:t>
            </a:r>
            <a:br>
              <a:rPr lang="en-US" altLang="fr-FR" sz="1800" dirty="0" smtClean="0"/>
            </a:br>
            <a:r>
              <a:rPr lang="ja-JP" altLang="en-US" sz="1800" dirty="0" smtClean="0">
                <a:ea typeface="MS PGothic" panose="020B0600070205080204" pitchFamily="34" charset="-128"/>
              </a:rPr>
              <a:t>中国の当事者が関与する買収は特に注視される</a:t>
            </a:r>
            <a:endParaRPr lang="en-US" altLang="fr-FR" sz="1800" dirty="0" smtClean="0"/>
          </a:p>
          <a:p>
            <a:pPr eaLnBrk="1" hangingPunct="1"/>
            <a:r>
              <a:rPr lang="en-US" altLang="fr-FR" sz="2000" dirty="0" err="1" smtClean="0"/>
              <a:t>CFIUS</a:t>
            </a:r>
            <a:r>
              <a:rPr lang="en-US" altLang="fr-FR" sz="2000" dirty="0" smtClean="0"/>
              <a:t> may apply to acquisitions of businesses that have received government contracts under the Defense Production Act (</a:t>
            </a:r>
            <a:r>
              <a:rPr lang="en-US" altLang="fr-FR" sz="2000" dirty="0" err="1" smtClean="0"/>
              <a:t>DPA</a:t>
            </a:r>
            <a:r>
              <a:rPr lang="en-US" altLang="fr-FR" sz="2000" dirty="0" smtClean="0"/>
              <a:t>) to supply COVID-19 related products</a:t>
            </a:r>
            <a:r>
              <a:rPr lang="ja-JP" altLang="en-US" sz="2000" dirty="0" smtClean="0">
                <a:ea typeface="MS PGothic" panose="020B0600070205080204" pitchFamily="34" charset="-128"/>
              </a:rPr>
              <a:t>　</a:t>
            </a:r>
            <a:r>
              <a:rPr lang="en-US" altLang="ja-JP" sz="2000" dirty="0" smtClean="0">
                <a:ea typeface="MS PGothic" panose="020B0600070205080204" pitchFamily="34" charset="-128"/>
              </a:rPr>
              <a:t/>
            </a:r>
            <a:br>
              <a:rPr lang="en-US" altLang="ja-JP" sz="2000" dirty="0" smtClean="0">
                <a:ea typeface="MS PGothic" panose="020B0600070205080204" pitchFamily="34" charset="-128"/>
              </a:rPr>
            </a:br>
            <a:r>
              <a:rPr lang="en-US" altLang="ja-JP" sz="2000" dirty="0" err="1" smtClean="0">
                <a:ea typeface="MS PGothic" panose="020B0600070205080204" pitchFamily="34" charset="-128"/>
              </a:rPr>
              <a:t>CFIUS</a:t>
            </a:r>
            <a:r>
              <a:rPr lang="ja-JP" altLang="en-US" sz="2000" dirty="0" smtClean="0">
                <a:ea typeface="MS PGothic" panose="020B0600070205080204" pitchFamily="34" charset="-128"/>
              </a:rPr>
              <a:t>の規制は、</a:t>
            </a:r>
            <a:r>
              <a:rPr lang="en-US" altLang="ja-JP" sz="2000" dirty="0" smtClean="0">
                <a:ea typeface="MS PGothic" panose="020B0600070205080204" pitchFamily="34" charset="-128"/>
              </a:rPr>
              <a:t>COVID-19</a:t>
            </a:r>
            <a:r>
              <a:rPr lang="ja-JP" altLang="en-US" sz="2000" dirty="0" smtClean="0">
                <a:ea typeface="MS PGothic" panose="020B0600070205080204" pitchFamily="34" charset="-128"/>
              </a:rPr>
              <a:t>関連製品を供給するために防衛生産法</a:t>
            </a:r>
            <a:r>
              <a:rPr lang="en-US" altLang="ja-JP" sz="2000" dirty="0" smtClean="0">
                <a:ea typeface="MS PGothic" panose="020B0600070205080204" pitchFamily="34" charset="-128"/>
              </a:rPr>
              <a:t>(</a:t>
            </a:r>
            <a:r>
              <a:rPr lang="en-US" altLang="ja-JP" sz="2000" dirty="0" err="1" smtClean="0">
                <a:ea typeface="MS PGothic" panose="020B0600070205080204" pitchFamily="34" charset="-128"/>
              </a:rPr>
              <a:t>DPA</a:t>
            </a:r>
            <a:r>
              <a:rPr lang="en-US" altLang="ja-JP" sz="2000" dirty="0" smtClean="0">
                <a:ea typeface="MS PGothic" panose="020B0600070205080204" pitchFamily="34" charset="-128"/>
              </a:rPr>
              <a:t>)</a:t>
            </a:r>
            <a:r>
              <a:rPr lang="ja-JP" altLang="en-US" sz="2000" dirty="0" smtClean="0">
                <a:ea typeface="MS PGothic" panose="020B0600070205080204" pitchFamily="34" charset="-128"/>
              </a:rPr>
              <a:t>に基づいて政府と契約を結んだ企業の買収にも適用される可能性がある</a:t>
            </a:r>
            <a:endParaRPr lang="en-US" altLang="fr-FR" sz="2000" dirty="0" smtClean="0"/>
          </a:p>
          <a:p>
            <a:pPr lvl="1" eaLnBrk="1" hangingPunct="1"/>
            <a:r>
              <a:rPr lang="en-US" altLang="fr-FR" sz="1800" dirty="0" err="1" smtClean="0"/>
              <a:t>CFIUS</a:t>
            </a:r>
            <a:r>
              <a:rPr lang="en-US" altLang="fr-FR" sz="1800" dirty="0" smtClean="0"/>
              <a:t> regulations define “critical infrastructure” to include businesses that are funded in whole or in part under the </a:t>
            </a:r>
            <a:r>
              <a:rPr lang="en-US" altLang="fr-FR" sz="1800" dirty="0" err="1" smtClean="0"/>
              <a:t>DPA</a:t>
            </a:r>
            <a:r>
              <a:rPr lang="ja-JP" altLang="en-US" sz="1800" dirty="0" smtClean="0">
                <a:ea typeface="MS PGothic" panose="020B0600070205080204" pitchFamily="34" charset="-128"/>
              </a:rPr>
              <a:t>　</a:t>
            </a:r>
            <a:r>
              <a:rPr lang="en-US" altLang="ja-JP" sz="1800" dirty="0" smtClean="0">
                <a:ea typeface="MS PGothic" panose="020B0600070205080204" pitchFamily="34" charset="-128"/>
              </a:rPr>
              <a:t/>
            </a:r>
            <a:br>
              <a:rPr lang="en-US" altLang="ja-JP" sz="1800" dirty="0" smtClean="0">
                <a:ea typeface="MS PGothic" panose="020B0600070205080204" pitchFamily="34" charset="-128"/>
              </a:rPr>
            </a:br>
            <a:r>
              <a:rPr lang="en-US" altLang="ja-JP" sz="1800" dirty="0" err="1" smtClean="0">
                <a:ea typeface="MS PGothic" panose="020B0600070205080204" pitchFamily="34" charset="-128"/>
              </a:rPr>
              <a:t>CFIUS</a:t>
            </a:r>
            <a:r>
              <a:rPr lang="en-US" altLang="ja-JP" sz="1800" dirty="0" smtClean="0">
                <a:ea typeface="MS PGothic" panose="020B0600070205080204" pitchFamily="34" charset="-128"/>
              </a:rPr>
              <a:t> </a:t>
            </a:r>
            <a:r>
              <a:rPr lang="ja-JP" altLang="en-US" sz="1800" dirty="0" smtClean="0">
                <a:ea typeface="MS PGothic" panose="020B0600070205080204" pitchFamily="34" charset="-128"/>
              </a:rPr>
              <a:t>の規制では、「重要なインフラ」とは、</a:t>
            </a:r>
            <a:r>
              <a:rPr lang="en-US" altLang="ja-JP" sz="1800" dirty="0" err="1" smtClean="0">
                <a:ea typeface="MS PGothic" panose="020B0600070205080204" pitchFamily="34" charset="-128"/>
              </a:rPr>
              <a:t>DPA</a:t>
            </a:r>
            <a:r>
              <a:rPr lang="en-US" altLang="ja-JP" sz="1800" dirty="0" smtClean="0">
                <a:ea typeface="MS PGothic" panose="020B0600070205080204" pitchFamily="34" charset="-128"/>
              </a:rPr>
              <a:t> </a:t>
            </a:r>
            <a:r>
              <a:rPr lang="ja-JP" altLang="en-US" sz="1800" dirty="0" smtClean="0">
                <a:ea typeface="MS PGothic" panose="020B0600070205080204" pitchFamily="34" charset="-128"/>
              </a:rPr>
              <a:t>の下で全体又は一部に資金提供される事業を含むと定義</a:t>
            </a:r>
            <a:endParaRPr lang="en-US" altLang="fr-FR" sz="1800" dirty="0" smtClean="0"/>
          </a:p>
          <a:p>
            <a:pPr lvl="1" eaLnBrk="1" hangingPunct="1"/>
            <a:r>
              <a:rPr lang="en-US" altLang="fr-FR" sz="1800" dirty="0" smtClean="0"/>
              <a:t>May apply to businesses that supply critical products, such as personal protection equipment, ventilators, pharmaceuticals</a:t>
            </a:r>
            <a:r>
              <a:rPr lang="ja-JP" altLang="en-US" sz="1800" dirty="0" smtClean="0">
                <a:ea typeface="MS PGothic" panose="020B0600070205080204" pitchFamily="34" charset="-128"/>
              </a:rPr>
              <a:t>　個人用保護具、人工呼吸器、医薬品などの重要な製品を供給する事業者に適用される可能性</a:t>
            </a:r>
          </a:p>
          <a:p>
            <a:pPr lvl="1" eaLnBrk="1" hangingPunct="1"/>
            <a:endParaRPr lang="en-US" altLang="fr-FR" sz="2000" dirty="0" smtClean="0"/>
          </a:p>
          <a:p>
            <a:pPr eaLnBrk="1" hangingPunct="1"/>
            <a:endParaRPr lang="en-US" altLang="fr-FR" dirty="0" smtClean="0"/>
          </a:p>
          <a:p>
            <a:pPr eaLnBrk="1" hangingPunct="1"/>
            <a:endParaRPr lang="en-US" altLang="fr-FR" dirty="0" smtClean="0"/>
          </a:p>
        </p:txBody>
      </p:sp>
      <p:sp>
        <p:nvSpPr>
          <p:cNvPr id="57348"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CB4ADEF9-7B70-48E5-9898-C3EA171193F4}" type="slidenum">
              <a:rPr lang="en-US" altLang="fr-FR" smtClean="0">
                <a:solidFill>
                  <a:srgbClr val="000000"/>
                </a:solidFill>
                <a:latin typeface="Arial" panose="020B0604020202020204" pitchFamily="34" charset="0"/>
              </a:rPr>
              <a:pPr fontAlgn="base">
                <a:spcBef>
                  <a:spcPct val="0"/>
                </a:spcBef>
                <a:spcAft>
                  <a:spcPct val="0"/>
                </a:spcAft>
              </a:pPr>
              <a:t>31</a:t>
            </a:fld>
            <a:endParaRPr lang="en-US" altLang="fr-FR" smtClean="0">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57200"/>
            <a:ext cx="11080750" cy="1033463"/>
          </a:xfrm>
        </p:spPr>
        <p:txBody>
          <a:bodyPr wrap="square" numCol="1" compatLnSpc="1">
            <a:prstTxWarp prst="textNoShape">
              <a:avLst/>
            </a:prstTxWarp>
            <a:normAutofit fontScale="90000"/>
          </a:bodyPr>
          <a:lstStyle/>
          <a:p>
            <a:pPr eaLnBrk="1" hangingPunct="1">
              <a:defRPr/>
            </a:pPr>
            <a:r>
              <a:rPr lang="en-US" altLang="en-US" sz="2900" cap="none" dirty="0" smtClean="0"/>
              <a:t>REGULATORY: EU – FOREIGN INVESTMENT SCREENING (1 OF 3)</a:t>
            </a:r>
            <a:br>
              <a:rPr lang="en-US" altLang="en-US" sz="2900" cap="none" dirty="0" smtClean="0"/>
            </a:br>
            <a:r>
              <a:rPr lang="ja-JP" altLang="en-US" sz="2900" cap="none" dirty="0" smtClean="0">
                <a:ea typeface="MS PGothic" panose="020B0600070205080204" pitchFamily="34" charset="-128"/>
              </a:rPr>
              <a:t>規制：</a:t>
            </a:r>
            <a:r>
              <a:rPr lang="en-US" altLang="ja-JP" sz="2900" cap="none" dirty="0" smtClean="0">
                <a:ea typeface="MS PGothic" panose="020B0600070205080204" pitchFamily="34" charset="-128"/>
              </a:rPr>
              <a:t>EU</a:t>
            </a:r>
            <a:r>
              <a:rPr lang="ja-JP" altLang="en-US" sz="2900" cap="none" dirty="0" smtClean="0">
                <a:ea typeface="MS PGothic" panose="020B0600070205080204" pitchFamily="34" charset="-128"/>
              </a:rPr>
              <a:t>における外国投資審査（１／３）</a:t>
            </a:r>
            <a:endParaRPr lang="en-US" altLang="en-US" sz="2900" cap="none" dirty="0" smtClean="0"/>
          </a:p>
        </p:txBody>
      </p:sp>
      <p:sp>
        <p:nvSpPr>
          <p:cNvPr id="58371" name="Content Placeholder 2"/>
          <p:cNvSpPr>
            <a:spLocks noGrp="1"/>
          </p:cNvSpPr>
          <p:nvPr>
            <p:ph idx="1"/>
          </p:nvPr>
        </p:nvSpPr>
        <p:spPr bwMode="auto"/>
        <p:txBody>
          <a:bodyPr wrap="square" numCol="1" anchor="t" anchorCtr="0" compatLnSpc="1">
            <a:prstTxWarp prst="textNoShape">
              <a:avLst/>
            </a:prstTxWarp>
          </a:bodyPr>
          <a:lstStyle/>
          <a:p>
            <a:pPr eaLnBrk="1" hangingPunct="1"/>
            <a:r>
              <a:rPr lang="en-US" altLang="fr-FR" sz="2000" dirty="0" smtClean="0"/>
              <a:t>In a communication dated March 25, 2020, the Commission called upon Member States to:</a:t>
            </a:r>
            <a:r>
              <a:rPr lang="ja-JP" altLang="en-US" sz="2000" dirty="0" smtClean="0">
                <a:ea typeface="MS PGothic" panose="020B0600070205080204" pitchFamily="34" charset="-128"/>
              </a:rPr>
              <a:t>　欧州委員会は</a:t>
            </a:r>
            <a:r>
              <a:rPr lang="en-US" altLang="ja-JP" sz="2000" dirty="0" smtClean="0">
                <a:ea typeface="MS PGothic" panose="020B0600070205080204" pitchFamily="34" charset="-128"/>
              </a:rPr>
              <a:t>2020</a:t>
            </a:r>
            <a:r>
              <a:rPr lang="ja-JP" altLang="en-US" sz="2000" dirty="0" smtClean="0">
                <a:ea typeface="MS PGothic" panose="020B0600070205080204" pitchFamily="34" charset="-128"/>
              </a:rPr>
              <a:t>年</a:t>
            </a:r>
            <a:r>
              <a:rPr lang="en-US" altLang="ja-JP" sz="2000" dirty="0" smtClean="0">
                <a:ea typeface="MS PGothic" panose="020B0600070205080204" pitchFamily="34" charset="-128"/>
              </a:rPr>
              <a:t>3</a:t>
            </a:r>
            <a:r>
              <a:rPr lang="ja-JP" altLang="en-US" sz="2000" dirty="0" smtClean="0">
                <a:ea typeface="MS PGothic" panose="020B0600070205080204" pitchFamily="34" charset="-128"/>
              </a:rPr>
              <a:t>月</a:t>
            </a:r>
            <a:r>
              <a:rPr lang="en-US" altLang="ja-JP" sz="2000" dirty="0" smtClean="0">
                <a:ea typeface="MS PGothic" panose="020B0600070205080204" pitchFamily="34" charset="-128"/>
              </a:rPr>
              <a:t>25</a:t>
            </a:r>
            <a:r>
              <a:rPr lang="ja-JP" altLang="en-US" sz="2000" dirty="0" smtClean="0">
                <a:ea typeface="MS PGothic" panose="020B0600070205080204" pitchFamily="34" charset="-128"/>
              </a:rPr>
              <a:t>日付け通知で加盟国に対し以下を要求</a:t>
            </a:r>
            <a:endParaRPr lang="en-US" altLang="fr-FR" sz="2000" dirty="0" smtClean="0"/>
          </a:p>
          <a:p>
            <a:pPr lvl="1" eaLnBrk="1" hangingPunct="1"/>
            <a:r>
              <a:rPr lang="en-US" altLang="fr-FR" sz="2000" dirty="0" smtClean="0"/>
              <a:t>Make full use of their screening mechanisms to take fully into account the risks to critical health infrastructures, and other critical sectors;</a:t>
            </a:r>
            <a:r>
              <a:rPr lang="ja-JP" altLang="en-US" sz="2000" dirty="0" smtClean="0">
                <a:ea typeface="MS PGothic" panose="020B0600070205080204" pitchFamily="34" charset="-128"/>
              </a:rPr>
              <a:t> 重要なヘルスケアインフラやその他の重要なセクターへのリスクを十分に考慮するため、審査の仕組みを十分に活用</a:t>
            </a:r>
            <a:endParaRPr lang="en-US" altLang="fr-FR" sz="2000" dirty="0" smtClean="0"/>
          </a:p>
          <a:p>
            <a:pPr lvl="1" eaLnBrk="1" hangingPunct="1"/>
            <a:r>
              <a:rPr lang="en-US" altLang="fr-FR" sz="2000" dirty="0" smtClean="0"/>
              <a:t>For those Member States that currently do not have a screening mechanism, or whose screening mechanisms do not cover all relevant transactions, to set up a full-fledged screening mechanism. </a:t>
            </a:r>
            <a:r>
              <a:rPr lang="ja-JP" altLang="en-US" sz="2000" dirty="0" smtClean="0">
                <a:ea typeface="MS PGothic" panose="020B0600070205080204" pitchFamily="34" charset="-128"/>
              </a:rPr>
              <a:t>加盟国が現時点で審査の仕組みを有していない場合、または関連取引を全てカバーしていない場合には、十分な審査の仕組みを設けること</a:t>
            </a:r>
            <a:endParaRPr lang="en-US" altLang="ja-JP" sz="2000" dirty="0" smtClean="0">
              <a:ea typeface="MS PGothic" panose="020B0600070205080204" pitchFamily="34" charset="-128"/>
            </a:endParaRPr>
          </a:p>
          <a:p>
            <a:pPr lvl="1" eaLnBrk="1" hangingPunct="1">
              <a:lnSpc>
                <a:spcPct val="90000"/>
              </a:lnSpc>
              <a:spcBef>
                <a:spcPts val="500"/>
              </a:spcBef>
              <a:spcAft>
                <a:spcPts val="400"/>
              </a:spcAft>
              <a:buSzPct val="90000"/>
              <a:buFont typeface="Arial" panose="020B0604020202020204" pitchFamily="34" charset="0"/>
              <a:buChar char="•"/>
            </a:pPr>
            <a:r>
              <a:rPr lang="en-US" altLang="fr-FR" sz="2000" dirty="0" smtClean="0"/>
              <a:t>Strong focus on acquisitions involving Chinese parties </a:t>
            </a:r>
            <a:r>
              <a:rPr lang="ja-JP" altLang="en-US" sz="2000" dirty="0" smtClean="0">
                <a:ea typeface="MS PGothic" panose="020B0600070205080204" pitchFamily="34" charset="-128"/>
              </a:rPr>
              <a:t>中国の当事者が関与する買収は特に注視</a:t>
            </a:r>
            <a:endParaRPr lang="en-US" altLang="fr-FR" sz="2000" dirty="0" smtClean="0"/>
          </a:p>
          <a:p>
            <a:pPr eaLnBrk="1" hangingPunct="1"/>
            <a:r>
              <a:rPr lang="en-US" altLang="fr-FR" sz="2000" dirty="0" smtClean="0"/>
              <a:t>Strong focus on health and biotechnologies</a:t>
            </a:r>
            <a:r>
              <a:rPr lang="ja-JP" altLang="en-US" sz="2000" dirty="0" smtClean="0">
                <a:ea typeface="MS PGothic" panose="020B0600070205080204" pitchFamily="34" charset="-128"/>
              </a:rPr>
              <a:t>　ヘルスケアやバイオテクノロジーは特に注視</a:t>
            </a:r>
            <a:endParaRPr lang="en-US" altLang="fr-FR" sz="2000" dirty="0" smtClean="0"/>
          </a:p>
          <a:p>
            <a:pPr eaLnBrk="1" hangingPunct="1"/>
            <a:endParaRPr lang="en-US" altLang="fr-FR" dirty="0" smtClean="0"/>
          </a:p>
        </p:txBody>
      </p:sp>
      <p:sp>
        <p:nvSpPr>
          <p:cNvPr id="58372"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C030A50D-5DF5-4B0D-8B15-3BFF543F5752}" type="slidenum">
              <a:rPr lang="en-US" altLang="fr-FR" smtClean="0">
                <a:solidFill>
                  <a:srgbClr val="000000"/>
                </a:solidFill>
                <a:latin typeface="Arial" panose="020B0604020202020204" pitchFamily="34" charset="0"/>
              </a:rPr>
              <a:pPr fontAlgn="base">
                <a:spcBef>
                  <a:spcPct val="0"/>
                </a:spcBef>
                <a:spcAft>
                  <a:spcPct val="0"/>
                </a:spcAft>
              </a:pPr>
              <a:t>32</a:t>
            </a:fld>
            <a:endParaRPr lang="en-US" altLang="fr-FR" smtClean="0">
              <a:solidFill>
                <a:srgbClr val="000000"/>
              </a:solidFill>
              <a:latin typeface="Arial" panose="020B0604020202020204" pitchFamily="34" charset="0"/>
            </a:endParaRPr>
          </a:p>
        </p:txBody>
      </p:sp>
      <p:pic>
        <p:nvPicPr>
          <p:cNvPr id="5837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4563" y="68263"/>
            <a:ext cx="1041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57200"/>
            <a:ext cx="11080750" cy="1033463"/>
          </a:xfrm>
        </p:spPr>
        <p:txBody>
          <a:bodyPr wrap="square" numCol="1" compatLnSpc="1">
            <a:prstTxWarp prst="textNoShape">
              <a:avLst/>
            </a:prstTxWarp>
            <a:normAutofit fontScale="90000"/>
          </a:bodyPr>
          <a:lstStyle/>
          <a:p>
            <a:pPr eaLnBrk="1" hangingPunct="1">
              <a:defRPr/>
            </a:pPr>
            <a:r>
              <a:rPr lang="en-US" altLang="en-US" sz="2900" cap="none" dirty="0" smtClean="0"/>
              <a:t>REGULATORY: EU – FOREIGN INVESTMENT SCREENING (2 OF 3)</a:t>
            </a:r>
            <a:br>
              <a:rPr lang="en-US" altLang="en-US" sz="2900" cap="none" dirty="0" smtClean="0"/>
            </a:br>
            <a:r>
              <a:rPr lang="ja-JP" altLang="en-US" sz="2900" cap="none" dirty="0" smtClean="0">
                <a:ea typeface="MS PGothic" panose="020B0600070205080204" pitchFamily="34" charset="-128"/>
              </a:rPr>
              <a:t>規制</a:t>
            </a:r>
            <a:r>
              <a:rPr lang="ja-JP" altLang="en-US" sz="2900" cap="none" dirty="0">
                <a:ea typeface="MS PGothic" panose="020B0600070205080204" pitchFamily="34" charset="-128"/>
              </a:rPr>
              <a:t>：</a:t>
            </a:r>
            <a:r>
              <a:rPr lang="en-US" altLang="ja-JP" sz="2900" cap="none" dirty="0" smtClean="0">
                <a:ea typeface="MS PGothic" panose="020B0600070205080204" pitchFamily="34" charset="-128"/>
              </a:rPr>
              <a:t>EU</a:t>
            </a:r>
            <a:r>
              <a:rPr lang="ja-JP" altLang="en-US" sz="2900" cap="none" dirty="0" smtClean="0">
                <a:ea typeface="MS PGothic" panose="020B0600070205080204" pitchFamily="34" charset="-128"/>
              </a:rPr>
              <a:t>における外国投資審査（２／３）</a:t>
            </a:r>
            <a:endParaRPr lang="en-US" altLang="en-US" sz="2900" cap="none" dirty="0" smtClean="0"/>
          </a:p>
        </p:txBody>
      </p:sp>
      <p:sp>
        <p:nvSpPr>
          <p:cNvPr id="59395" name="Content Placeholder 2"/>
          <p:cNvSpPr>
            <a:spLocks noGrp="1"/>
          </p:cNvSpPr>
          <p:nvPr>
            <p:ph idx="1"/>
          </p:nvPr>
        </p:nvSpPr>
        <p:spPr bwMode="auto">
          <a:xfrm>
            <a:off x="685800" y="1662113"/>
            <a:ext cx="10780713" cy="4286250"/>
          </a:xfrm>
        </p:spPr>
        <p:txBody>
          <a:bodyPr wrap="square" numCol="1" anchor="t" anchorCtr="0" compatLnSpc="1">
            <a:prstTxWarp prst="textNoShape">
              <a:avLst/>
            </a:prstTxWarp>
          </a:bodyPr>
          <a:lstStyle/>
          <a:p>
            <a:pPr eaLnBrk="1" hangingPunct="1"/>
            <a:r>
              <a:rPr lang="en-US" altLang="fr-FR" sz="2200" dirty="0" smtClean="0"/>
              <a:t>The legal framework in Member States has not significantly changed so far; only half of Member States have regulation in place to screen foreign investments</a:t>
            </a:r>
            <a:r>
              <a:rPr lang="ja-JP" altLang="en-US" sz="2200" dirty="0" smtClean="0">
                <a:ea typeface="MS PGothic" panose="020B0600070205080204" pitchFamily="34" charset="-128"/>
              </a:rPr>
              <a:t>　</a:t>
            </a:r>
            <a:r>
              <a:rPr lang="en-US" altLang="ja-JP" sz="2200" dirty="0" smtClean="0">
                <a:ea typeface="MS PGothic" panose="020B0600070205080204" pitchFamily="34" charset="-128"/>
              </a:rPr>
              <a:t/>
            </a:r>
            <a:br>
              <a:rPr lang="en-US" altLang="ja-JP" sz="2200" dirty="0" smtClean="0">
                <a:ea typeface="MS PGothic" panose="020B0600070205080204" pitchFamily="34" charset="-128"/>
              </a:rPr>
            </a:br>
            <a:r>
              <a:rPr lang="ja-JP" altLang="en-US" sz="2200" dirty="0" smtClean="0">
                <a:ea typeface="MS PGothic" panose="020B0600070205080204" pitchFamily="34" charset="-128"/>
              </a:rPr>
              <a:t>加盟国における法的枠組みはこれまでのところ大きく変わっておらず、外国投資を審査するための規制を設けている加盟国は半数にすぎない</a:t>
            </a:r>
            <a:endParaRPr lang="en-US" altLang="fr-FR" sz="2200" dirty="0" smtClean="0"/>
          </a:p>
          <a:p>
            <a:pPr eaLnBrk="1" hangingPunct="1"/>
            <a:r>
              <a:rPr lang="en-US" altLang="fr-FR" sz="2200" dirty="0" smtClean="0"/>
              <a:t>Updated Spanish regulation on screening of foreign investments passed in March 2020:</a:t>
            </a:r>
            <a:r>
              <a:rPr lang="ja-JP" altLang="en-US" sz="2200" dirty="0" smtClean="0">
                <a:ea typeface="MS PGothic" panose="020B0600070205080204" pitchFamily="34" charset="-128"/>
              </a:rPr>
              <a:t>スペインの改訂外国投資審査規則が</a:t>
            </a:r>
            <a:r>
              <a:rPr lang="en-US" altLang="ja-JP" sz="2200" dirty="0" smtClean="0">
                <a:ea typeface="MS PGothic" panose="020B0600070205080204" pitchFamily="34" charset="-128"/>
              </a:rPr>
              <a:t>2020</a:t>
            </a:r>
            <a:r>
              <a:rPr lang="ja-JP" altLang="en-US" sz="2200" dirty="0" smtClean="0">
                <a:ea typeface="MS PGothic" panose="020B0600070205080204" pitchFamily="34" charset="-128"/>
              </a:rPr>
              <a:t>年</a:t>
            </a:r>
            <a:r>
              <a:rPr lang="en-US" altLang="ja-JP" sz="2200" dirty="0" smtClean="0">
                <a:ea typeface="MS PGothic" panose="020B0600070205080204" pitchFamily="34" charset="-128"/>
              </a:rPr>
              <a:t>3</a:t>
            </a:r>
            <a:r>
              <a:rPr lang="ja-JP" altLang="en-US" sz="2200" dirty="0" smtClean="0">
                <a:ea typeface="MS PGothic" panose="020B0600070205080204" pitchFamily="34" charset="-128"/>
              </a:rPr>
              <a:t>月に成立</a:t>
            </a:r>
            <a:endParaRPr lang="en-US" altLang="fr-FR" sz="2200" dirty="0" smtClean="0"/>
          </a:p>
          <a:p>
            <a:pPr lvl="1" eaLnBrk="1" hangingPunct="1"/>
            <a:r>
              <a:rPr lang="en-US" altLang="fr-FR" sz="2000" dirty="0" smtClean="0"/>
              <a:t>Acquisition of more than 10% of the capital or voting rights of a Spanish target</a:t>
            </a:r>
            <a:br>
              <a:rPr lang="en-US" altLang="fr-FR" sz="2000" dirty="0" smtClean="0"/>
            </a:br>
            <a:r>
              <a:rPr lang="ja-JP" altLang="en-US" sz="2000" dirty="0" smtClean="0">
                <a:ea typeface="MS PGothic" panose="020B0600070205080204" pitchFamily="34" charset="-128"/>
              </a:rPr>
              <a:t>ターゲットのスペイン企業の</a:t>
            </a:r>
            <a:r>
              <a:rPr lang="en-US" altLang="ja-JP" sz="2000" dirty="0" smtClean="0">
                <a:ea typeface="MS PGothic" panose="020B0600070205080204" pitchFamily="34" charset="-128"/>
              </a:rPr>
              <a:t>10</a:t>
            </a:r>
            <a:r>
              <a:rPr lang="ja-JP" altLang="en-US" sz="2000" dirty="0" smtClean="0">
                <a:ea typeface="MS PGothic" panose="020B0600070205080204" pitchFamily="34" charset="-128"/>
              </a:rPr>
              <a:t>％を超える資本又は議決権の取得</a:t>
            </a:r>
            <a:endParaRPr lang="en-US" altLang="fr-FR" sz="2000" dirty="0" smtClean="0"/>
          </a:p>
          <a:p>
            <a:pPr lvl="1" eaLnBrk="1" hangingPunct="1"/>
            <a:r>
              <a:rPr lang="en-US" altLang="fr-FR" sz="2000" dirty="0" smtClean="0"/>
              <a:t>Where the Spanish target operates in a sensitive sector: critical infrastructure, critical technologies (AI, robotics, semiconductors, cybersecurity…), supply of critical inputs (energy, food security…), sectors with access personal data, the media</a:t>
            </a:r>
            <a:r>
              <a:rPr lang="ja-JP" altLang="en-US" sz="2000" dirty="0" smtClean="0">
                <a:ea typeface="MS PGothic" panose="020B0600070205080204" pitchFamily="34" charset="-128"/>
              </a:rPr>
              <a:t>　</a:t>
            </a:r>
            <a:r>
              <a:rPr lang="en-US" altLang="ja-JP" sz="2000" dirty="0" smtClean="0">
                <a:ea typeface="MS PGothic" panose="020B0600070205080204" pitchFamily="34" charset="-128"/>
              </a:rPr>
              <a:t/>
            </a:r>
            <a:br>
              <a:rPr lang="en-US" altLang="ja-JP" sz="2000" dirty="0" smtClean="0">
                <a:ea typeface="MS PGothic" panose="020B0600070205080204" pitchFamily="34" charset="-128"/>
              </a:rPr>
            </a:br>
            <a:r>
              <a:rPr lang="ja-JP" altLang="en-US" sz="2000" dirty="0" smtClean="0">
                <a:ea typeface="MS PGothic" panose="020B0600070205080204" pitchFamily="34" charset="-128"/>
              </a:rPr>
              <a:t>センシティブなセクターのスペイン企業がターゲット：重要インフラ、重要技術（</a:t>
            </a:r>
            <a:r>
              <a:rPr lang="en-US" altLang="ja-JP" sz="2000" dirty="0" smtClean="0">
                <a:ea typeface="MS PGothic" panose="020B0600070205080204" pitchFamily="34" charset="-128"/>
              </a:rPr>
              <a:t>AI</a:t>
            </a:r>
            <a:r>
              <a:rPr lang="ja-JP" altLang="en-US" sz="2000" dirty="0" smtClean="0">
                <a:ea typeface="MS PGothic" panose="020B0600070205080204" pitchFamily="34" charset="-128"/>
              </a:rPr>
              <a:t>、ロボット、半導体、サイバーセキュリティなど）、重要な材料供給（エネルギー、食料安全保障など）、個人情報にアクセスできるセクター、メディア</a:t>
            </a:r>
          </a:p>
          <a:p>
            <a:pPr lvl="1" eaLnBrk="1" hangingPunct="1"/>
            <a:endParaRPr lang="en-US" altLang="fr-FR" sz="2200" dirty="0" smtClean="0"/>
          </a:p>
        </p:txBody>
      </p:sp>
      <p:sp>
        <p:nvSpPr>
          <p:cNvPr id="59396"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893F5C22-D0AF-42CF-BD41-B32E9DA4D7E2}" type="slidenum">
              <a:rPr lang="en-US" altLang="fr-FR" smtClean="0">
                <a:solidFill>
                  <a:srgbClr val="000000"/>
                </a:solidFill>
                <a:latin typeface="Arial" panose="020B0604020202020204" pitchFamily="34" charset="0"/>
              </a:rPr>
              <a:pPr fontAlgn="base">
                <a:spcBef>
                  <a:spcPct val="0"/>
                </a:spcBef>
                <a:spcAft>
                  <a:spcPct val="0"/>
                </a:spcAft>
              </a:pPr>
              <a:t>33</a:t>
            </a:fld>
            <a:endParaRPr lang="en-US" altLang="fr-FR" smtClean="0">
              <a:solidFill>
                <a:srgbClr val="000000"/>
              </a:solidFill>
              <a:latin typeface="Arial" panose="020B0604020202020204" pitchFamily="34" charset="0"/>
            </a:endParaRPr>
          </a:p>
        </p:txBody>
      </p:sp>
      <p:pic>
        <p:nvPicPr>
          <p:cNvPr id="5939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4563" y="68263"/>
            <a:ext cx="1041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457200"/>
            <a:ext cx="11033125" cy="1033463"/>
          </a:xfrm>
        </p:spPr>
        <p:txBody>
          <a:bodyPr wrap="square" numCol="1" compatLnSpc="1">
            <a:prstTxWarp prst="textNoShape">
              <a:avLst/>
            </a:prstTxWarp>
            <a:normAutofit fontScale="90000"/>
          </a:bodyPr>
          <a:lstStyle/>
          <a:p>
            <a:pPr eaLnBrk="1" hangingPunct="1">
              <a:defRPr/>
            </a:pPr>
            <a:r>
              <a:rPr lang="en-US" altLang="en-US" sz="2900" cap="none" dirty="0" smtClean="0"/>
              <a:t>REGULATORY: EU – FOREIGN INVESTMENT SCREENING (3 OF 3)</a:t>
            </a:r>
            <a:br>
              <a:rPr lang="en-US" altLang="en-US" sz="2900" cap="none" dirty="0" smtClean="0"/>
            </a:br>
            <a:r>
              <a:rPr lang="ja-JP" altLang="en-US" sz="2900" cap="none" dirty="0" smtClean="0">
                <a:ea typeface="MS PGothic" panose="020B0600070205080204" pitchFamily="34" charset="-128"/>
              </a:rPr>
              <a:t>規制</a:t>
            </a:r>
            <a:r>
              <a:rPr lang="en-US" altLang="ja-JP" sz="2900" cap="none" dirty="0" smtClean="0">
                <a:ea typeface="MS PGothic" panose="020B0600070205080204" pitchFamily="34" charset="-128"/>
              </a:rPr>
              <a:t>-EU</a:t>
            </a:r>
            <a:r>
              <a:rPr lang="ja-JP" altLang="en-US" sz="2900" cap="none" dirty="0" smtClean="0">
                <a:ea typeface="MS PGothic" panose="020B0600070205080204" pitchFamily="34" charset="-128"/>
              </a:rPr>
              <a:t>における外国投資審査（３／３）</a:t>
            </a:r>
            <a:endParaRPr lang="en-US" altLang="en-US" sz="2900" cap="none" dirty="0" smtClean="0"/>
          </a:p>
        </p:txBody>
      </p:sp>
      <p:sp>
        <p:nvSpPr>
          <p:cNvPr id="60419" name="Content Placeholder 2"/>
          <p:cNvSpPr>
            <a:spLocks noGrp="1"/>
          </p:cNvSpPr>
          <p:nvPr>
            <p:ph idx="1"/>
          </p:nvPr>
        </p:nvSpPr>
        <p:spPr bwMode="auto">
          <a:xfrm>
            <a:off x="685800" y="1662113"/>
            <a:ext cx="10983686" cy="4286250"/>
          </a:xfrm>
        </p:spPr>
        <p:txBody>
          <a:bodyPr wrap="square" numCol="1" anchor="t" anchorCtr="0" compatLnSpc="1">
            <a:prstTxWarp prst="textNoShape">
              <a:avLst/>
            </a:prstTxWarp>
          </a:bodyPr>
          <a:lstStyle/>
          <a:p>
            <a:pPr eaLnBrk="1" hangingPunct="1"/>
            <a:r>
              <a:rPr lang="en-US" altLang="fr-FR" sz="2000" dirty="0" smtClean="0"/>
              <a:t>France announced in April 2020 changes to its regulation on screening of foreign investments :</a:t>
            </a:r>
            <a:br>
              <a:rPr lang="en-US" altLang="fr-FR" sz="2000" dirty="0" smtClean="0"/>
            </a:br>
            <a:r>
              <a:rPr lang="ja-JP" altLang="en-US" sz="2000" dirty="0" smtClean="0">
                <a:ea typeface="MS PGothic" panose="020B0600070205080204" pitchFamily="34" charset="-128"/>
              </a:rPr>
              <a:t>フランスは</a:t>
            </a:r>
            <a:r>
              <a:rPr lang="en-US" altLang="ja-JP" sz="2000" dirty="0" smtClean="0">
                <a:ea typeface="MS PGothic" panose="020B0600070205080204" pitchFamily="34" charset="-128"/>
              </a:rPr>
              <a:t>2020</a:t>
            </a:r>
            <a:r>
              <a:rPr lang="ja-JP" altLang="en-US" sz="2000" dirty="0" smtClean="0">
                <a:ea typeface="MS PGothic" panose="020B0600070205080204" pitchFamily="34" charset="-128"/>
              </a:rPr>
              <a:t>年</a:t>
            </a:r>
            <a:r>
              <a:rPr lang="en-US" altLang="ja-JP" sz="2000" dirty="0" smtClean="0">
                <a:ea typeface="MS PGothic" panose="020B0600070205080204" pitchFamily="34" charset="-128"/>
              </a:rPr>
              <a:t>4</a:t>
            </a:r>
            <a:r>
              <a:rPr lang="ja-JP" altLang="en-US" sz="2000" dirty="0" smtClean="0">
                <a:ea typeface="MS PGothic" panose="020B0600070205080204" pitchFamily="34" charset="-128"/>
              </a:rPr>
              <a:t>月に外国投資審査の規制を変更すると発表</a:t>
            </a:r>
            <a:endParaRPr lang="en-US" altLang="fr-FR" sz="2000" dirty="0" smtClean="0"/>
          </a:p>
          <a:p>
            <a:pPr lvl="1" eaLnBrk="1" hangingPunct="1"/>
            <a:r>
              <a:rPr lang="en-US" altLang="fr-FR" sz="2000" dirty="0" smtClean="0"/>
              <a:t>Biotechnologies are now included in the list of protected sectors </a:t>
            </a:r>
            <a:br>
              <a:rPr lang="en-US" altLang="fr-FR" sz="2000" dirty="0" smtClean="0"/>
            </a:br>
            <a:r>
              <a:rPr lang="ja-JP" altLang="en-US" sz="2000" dirty="0" smtClean="0">
                <a:ea typeface="MS PGothic" panose="020B0600070205080204" pitchFamily="34" charset="-128"/>
              </a:rPr>
              <a:t>保護対象セクターにバイオテクノロジーが追加された</a:t>
            </a:r>
            <a:endParaRPr lang="en-US" altLang="fr-FR" sz="2000" dirty="0" smtClean="0"/>
          </a:p>
          <a:p>
            <a:pPr lvl="1" eaLnBrk="1" hangingPunct="1"/>
            <a:r>
              <a:rPr lang="en-US" altLang="fr-FR" sz="2000" dirty="0" smtClean="0"/>
              <a:t>Threshold for French listed companies will be lowered from 25% to 10% of voting rights until end of 2020 </a:t>
            </a:r>
            <a:br>
              <a:rPr lang="en-US" altLang="fr-FR" sz="2000" dirty="0" smtClean="0"/>
            </a:br>
            <a:r>
              <a:rPr lang="ja-JP" altLang="en-US" sz="2000" dirty="0" smtClean="0">
                <a:ea typeface="MS PGothic" panose="020B0600070205080204" pitchFamily="34" charset="-128"/>
              </a:rPr>
              <a:t>対象となる仏企業の基準が議決権の</a:t>
            </a:r>
            <a:r>
              <a:rPr lang="en-US" altLang="ja-JP" sz="2000" dirty="0" smtClean="0">
                <a:ea typeface="MS PGothic" panose="020B0600070205080204" pitchFamily="34" charset="-128"/>
              </a:rPr>
              <a:t>25</a:t>
            </a:r>
            <a:r>
              <a:rPr lang="ja-JP" altLang="en-US" sz="2000" dirty="0" smtClean="0">
                <a:ea typeface="MS PGothic" panose="020B0600070205080204" pitchFamily="34" charset="-128"/>
              </a:rPr>
              <a:t>％から</a:t>
            </a:r>
            <a:r>
              <a:rPr lang="en-US" altLang="ja-JP" sz="2000" dirty="0" smtClean="0">
                <a:ea typeface="MS PGothic" panose="020B0600070205080204" pitchFamily="34" charset="-128"/>
              </a:rPr>
              <a:t>10</a:t>
            </a:r>
            <a:r>
              <a:rPr lang="ja-JP" altLang="en-US" sz="2000" dirty="0" smtClean="0">
                <a:ea typeface="MS PGothic" panose="020B0600070205080204" pitchFamily="34" charset="-128"/>
              </a:rPr>
              <a:t>％に下げられた（</a:t>
            </a:r>
            <a:r>
              <a:rPr lang="en-US" altLang="ja-JP" sz="2000" dirty="0" smtClean="0">
                <a:ea typeface="MS PGothic" panose="020B0600070205080204" pitchFamily="34" charset="-128"/>
              </a:rPr>
              <a:t>2020</a:t>
            </a:r>
            <a:r>
              <a:rPr lang="ja-JP" altLang="en-US" sz="2000" dirty="0" smtClean="0">
                <a:ea typeface="MS PGothic" panose="020B0600070205080204" pitchFamily="34" charset="-128"/>
              </a:rPr>
              <a:t>年末まで）</a:t>
            </a:r>
            <a:endParaRPr lang="en-US" altLang="fr-FR" sz="2000" dirty="0" smtClean="0"/>
          </a:p>
          <a:p>
            <a:pPr eaLnBrk="1" hangingPunct="1"/>
            <a:r>
              <a:rPr lang="en-US" altLang="fr-FR" sz="2000" dirty="0" smtClean="0"/>
              <a:t>Too early to say if Member States will implement more strictly; foreign investments are needed but possible to see more conditions attached </a:t>
            </a:r>
            <a:br>
              <a:rPr lang="en-US" altLang="fr-FR" sz="2000" dirty="0" smtClean="0"/>
            </a:br>
            <a:r>
              <a:rPr lang="en-US" altLang="ja-JP" sz="2000" dirty="0" smtClean="0">
                <a:ea typeface="MS PGothic" panose="020B0600070205080204" pitchFamily="34" charset="-128"/>
              </a:rPr>
              <a:t>EU</a:t>
            </a:r>
            <a:r>
              <a:rPr lang="ja-JP" altLang="en-US" sz="2000" dirty="0" smtClean="0">
                <a:ea typeface="MS PGothic" panose="020B0600070205080204" pitchFamily="34" charset="-128"/>
              </a:rPr>
              <a:t>加盟国がより厳しく実施するかどうかを判断するには早計。外国投資は必要だが条件が追加される可能性がある</a:t>
            </a:r>
            <a:endParaRPr lang="en-US" altLang="fr-FR" sz="2000" dirty="0" smtClean="0"/>
          </a:p>
        </p:txBody>
      </p:sp>
      <p:sp>
        <p:nvSpPr>
          <p:cNvPr id="60420" name="Slide Number Placeholder 3"/>
          <p:cNvSpPr>
            <a:spLocks noGrp="1"/>
          </p:cNvSpPr>
          <p:nvPr>
            <p:ph type="sldNum" sz="quarter" idx="16"/>
          </p:nvPr>
        </p:nvSpPr>
        <p:spPr bwMode="auto">
          <a:prstGeom prst="parallelogram">
            <a:avLst>
              <a:gd name="adj" fmla="val 109838"/>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FC2A60C5-B910-4CB8-A05B-821811D7DFC0}" type="slidenum">
              <a:rPr lang="en-US" altLang="fr-FR" smtClean="0">
                <a:solidFill>
                  <a:srgbClr val="000000"/>
                </a:solidFill>
                <a:latin typeface="Arial" panose="020B0604020202020204" pitchFamily="34" charset="0"/>
              </a:rPr>
              <a:pPr fontAlgn="base">
                <a:spcBef>
                  <a:spcPct val="0"/>
                </a:spcBef>
                <a:spcAft>
                  <a:spcPct val="0"/>
                </a:spcAft>
              </a:pPr>
              <a:t>34</a:t>
            </a:fld>
            <a:endParaRPr lang="en-US" altLang="fr-FR" smtClean="0">
              <a:solidFill>
                <a:srgbClr val="000000"/>
              </a:solidFill>
              <a:latin typeface="Arial" panose="020B0604020202020204" pitchFamily="34" charset="0"/>
            </a:endParaRPr>
          </a:p>
        </p:txBody>
      </p:sp>
      <p:pic>
        <p:nvPicPr>
          <p:cNvPr id="6042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4563" y="68263"/>
            <a:ext cx="1041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1150" y="457200"/>
            <a:ext cx="8332788" cy="1033463"/>
          </a:xfrm>
        </p:spPr>
        <p:txBody>
          <a:bodyPr vert="horz" wrap="square" lIns="0" tIns="0" rIns="0" bIns="0" numCol="1" rtlCol="0" anchor="b" anchorCtr="0" compatLnSpc="1">
            <a:prstTxWarp prst="textNoShape">
              <a:avLst/>
            </a:prstTxWarp>
            <a:normAutofit fontScale="90000"/>
          </a:bodyPr>
          <a:lstStyle/>
          <a:p>
            <a:pPr eaLnBrk="1" hangingPunct="1"/>
            <a:r>
              <a:rPr lang="en-US" altLang="en-US" sz="2900" cap="none" dirty="0" err="1"/>
              <a:t>REGULATORY:OUTSIDE</a:t>
            </a:r>
            <a:r>
              <a:rPr lang="en-US" altLang="en-US" sz="2900" cap="none" dirty="0"/>
              <a:t> DATE / LONGSTOP DATE</a:t>
            </a:r>
            <a:br>
              <a:rPr lang="en-US" altLang="en-US" sz="2900" cap="none" dirty="0"/>
            </a:br>
            <a:r>
              <a:rPr lang="ja-JP" altLang="en-US" sz="2900" cap="none" dirty="0"/>
              <a:t>規制：クロージングの最終期限</a:t>
            </a:r>
            <a:endParaRPr lang="en-US" altLang="en-US" sz="2900" cap="none" dirty="0"/>
          </a:p>
        </p:txBody>
      </p:sp>
      <p:sp>
        <p:nvSpPr>
          <p:cNvPr id="61443" name="Content Placeholder 7"/>
          <p:cNvSpPr>
            <a:spLocks noGrp="1"/>
          </p:cNvSpPr>
          <p:nvPr>
            <p:ph idx="1"/>
          </p:nvPr>
        </p:nvSpPr>
        <p:spPr bwMode="auto">
          <a:xfrm>
            <a:off x="8978900" y="2120900"/>
            <a:ext cx="3003550" cy="4737100"/>
          </a:xfrm>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en-US" sz="1600" smtClean="0">
                <a:solidFill>
                  <a:srgbClr val="F27557"/>
                </a:solidFill>
              </a:rPr>
              <a:t>Deal (Europe): merger notification of the transaction in 2 EU countries and in the US and foreign investment approval in one EU country; intense discussions around Longstop date and potential conditions attached to the foreign investment approval</a:t>
            </a:r>
            <a:r>
              <a:rPr lang="ja-JP" altLang="en-US" sz="1600" smtClean="0">
                <a:solidFill>
                  <a:srgbClr val="F27557"/>
                </a:solidFill>
                <a:ea typeface="MS PGothic" panose="020B0600070205080204" pitchFamily="34" charset="-128"/>
              </a:rPr>
              <a:t>　欧州における取引で、</a:t>
            </a:r>
            <a:r>
              <a:rPr lang="en-US" altLang="ja-JP" sz="1600" smtClean="0">
                <a:solidFill>
                  <a:srgbClr val="F27557"/>
                </a:solidFill>
                <a:ea typeface="MS PGothic" panose="020B0600070205080204" pitchFamily="34" charset="-128"/>
              </a:rPr>
              <a:t>EU</a:t>
            </a:r>
            <a:r>
              <a:rPr lang="ja-JP" altLang="en-US" sz="1600" smtClean="0">
                <a:solidFill>
                  <a:srgbClr val="F27557"/>
                </a:solidFill>
                <a:ea typeface="MS PGothic" panose="020B0600070205080204" pitchFamily="34" charset="-128"/>
              </a:rPr>
              <a:t>の</a:t>
            </a:r>
            <a:r>
              <a:rPr lang="en-US" altLang="ja-JP" sz="1600" smtClean="0">
                <a:solidFill>
                  <a:srgbClr val="F27557"/>
                </a:solidFill>
                <a:ea typeface="MS PGothic" panose="020B0600070205080204" pitchFamily="34" charset="-128"/>
              </a:rPr>
              <a:t>2</a:t>
            </a:r>
            <a:r>
              <a:rPr lang="ja-JP" altLang="en-US" sz="1600" smtClean="0">
                <a:solidFill>
                  <a:srgbClr val="F27557"/>
                </a:solidFill>
                <a:ea typeface="MS PGothic" panose="020B0600070205080204" pitchFamily="34" charset="-128"/>
              </a:rPr>
              <a:t>ヵ国と米国における合併届出と</a:t>
            </a:r>
            <a:r>
              <a:rPr lang="en-US" altLang="ja-JP" sz="1600" smtClean="0">
                <a:solidFill>
                  <a:srgbClr val="F27557"/>
                </a:solidFill>
                <a:ea typeface="MS PGothic" panose="020B0600070205080204" pitchFamily="34" charset="-128"/>
              </a:rPr>
              <a:t>EU1</a:t>
            </a:r>
            <a:r>
              <a:rPr lang="ja-JP" altLang="en-US" sz="1600" smtClean="0">
                <a:solidFill>
                  <a:srgbClr val="F27557"/>
                </a:solidFill>
                <a:ea typeface="MS PGothic" panose="020B0600070205080204" pitchFamily="34" charset="-128"/>
              </a:rPr>
              <a:t>ヵ国での外国投資承認。クロージング最終期限と外国投資承認の追加条件の可能性を巡って激しい議論が交わされる</a:t>
            </a:r>
          </a:p>
          <a:p>
            <a:pPr marL="285750" indent="-285750">
              <a:buFont typeface="Arial" panose="020B0604020202020204" pitchFamily="34" charset="0"/>
              <a:buChar char="•"/>
            </a:pPr>
            <a:endParaRPr lang="en-US" altLang="en-US" sz="1600" smtClean="0">
              <a:solidFill>
                <a:srgbClr val="F27557"/>
              </a:solidFill>
            </a:endParaRPr>
          </a:p>
          <a:p>
            <a:pPr marL="285750" indent="-285750">
              <a:buFont typeface="Arial" panose="020B0604020202020204" pitchFamily="34" charset="0"/>
              <a:buChar char="•"/>
            </a:pPr>
            <a:endParaRPr lang="en-US" altLang="en-US" sz="1600" smtClean="0"/>
          </a:p>
        </p:txBody>
      </p:sp>
      <p:sp>
        <p:nvSpPr>
          <p:cNvPr id="41988" name="Text Placeholder 8"/>
          <p:cNvSpPr>
            <a:spLocks noGrp="1"/>
          </p:cNvSpPr>
          <p:nvPr>
            <p:ph type="body" sz="quarter" idx="13"/>
          </p:nvPr>
        </p:nvSpPr>
        <p:spPr bwMode="auto">
          <a:xfrm>
            <a:off x="511175" y="1490663"/>
            <a:ext cx="8132763" cy="4800600"/>
          </a:xfrm>
        </p:spPr>
        <p:txBody>
          <a:bodyPr wrap="square" numCol="1" anchor="t" anchorCtr="0" compatLnSpc="1">
            <a:prstTxWarp prst="textNoShape">
              <a:avLst/>
            </a:prstTxWarp>
            <a:normAutofit lnSpcReduction="10000"/>
          </a:bodyPr>
          <a:lstStyle/>
          <a:p>
            <a:pPr marL="228600" indent="-228600" eaLnBrk="1" hangingPunct="1">
              <a:lnSpc>
                <a:spcPct val="100000"/>
              </a:lnSpc>
              <a:buClr>
                <a:srgbClr val="00A68E"/>
              </a:buClr>
              <a:buSzPct val="100000"/>
              <a:defRPr/>
            </a:pPr>
            <a:r>
              <a:rPr lang="en-US" altLang="en-US" sz="1400" dirty="0" smtClean="0"/>
              <a:t>Concerns over timing of merger control and foreign investment approvals; difficult environment for deals that are sensitive regarding antitrust / national security</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
            </a:r>
            <a:br>
              <a:rPr lang="en-US" altLang="ja-JP" sz="1400" dirty="0" smtClean="0">
                <a:ea typeface="MS PGothic" panose="020B0600070205080204" pitchFamily="34" charset="-128"/>
              </a:rPr>
            </a:br>
            <a:r>
              <a:rPr lang="ja-JP" altLang="en-US" sz="1400" dirty="0" smtClean="0">
                <a:ea typeface="MS PGothic" panose="020B0600070205080204" pitchFamily="34" charset="-128"/>
              </a:rPr>
              <a:t>合併規制や外国投資規制の承認タイミングへの懸念。独占禁止法・安全保障についてセンシティブな案件には厳しい環境</a:t>
            </a:r>
            <a:endParaRPr lang="en-US" altLang="ja-JP" sz="1400" dirty="0" smtClean="0">
              <a:ea typeface="MS PGothic" panose="020B0600070205080204" pitchFamily="34" charset="-128"/>
            </a:endParaRPr>
          </a:p>
          <a:p>
            <a:pPr marL="0" indent="0" eaLnBrk="1" hangingPunct="1">
              <a:lnSpc>
                <a:spcPct val="100000"/>
              </a:lnSpc>
              <a:buClr>
                <a:srgbClr val="00A68E"/>
              </a:buClr>
              <a:buSzPct val="100000"/>
              <a:buFont typeface="Arial" panose="020B0604020202020204" pitchFamily="34" charset="0"/>
              <a:buNone/>
              <a:defRPr/>
            </a:pPr>
            <a:endParaRPr lang="ja-JP" altLang="en-US" sz="1400" dirty="0" smtClean="0">
              <a:ea typeface="MS PGothic" panose="020B0600070205080204" pitchFamily="34" charset="-128"/>
            </a:endParaRPr>
          </a:p>
          <a:p>
            <a:pPr marL="0" indent="0" eaLnBrk="1" hangingPunct="1">
              <a:lnSpc>
                <a:spcPct val="100000"/>
              </a:lnSpc>
              <a:buClr>
                <a:srgbClr val="00A68E"/>
              </a:buClr>
              <a:buSzPct val="100000"/>
              <a:buFont typeface="Arial" panose="020B0604020202020204" pitchFamily="34" charset="0"/>
              <a:buNone/>
              <a:defRPr/>
            </a:pPr>
            <a:endParaRPr lang="en-US" altLang="en-US" sz="1100" dirty="0" smtClean="0"/>
          </a:p>
          <a:p>
            <a:pPr marL="228600" indent="-228600" eaLnBrk="1" hangingPunct="1">
              <a:lnSpc>
                <a:spcPct val="100000"/>
              </a:lnSpc>
              <a:buClr>
                <a:srgbClr val="00A68E"/>
              </a:buClr>
              <a:buSzPct val="100000"/>
              <a:defRPr/>
            </a:pPr>
            <a:endParaRPr lang="en-US" altLang="fr-FR" sz="1100" dirty="0" smtClean="0">
              <a:solidFill>
                <a:srgbClr val="404040"/>
              </a:solidFill>
            </a:endParaRPr>
          </a:p>
          <a:p>
            <a:pPr marL="228600" indent="-228600" eaLnBrk="1" hangingPunct="1">
              <a:lnSpc>
                <a:spcPct val="100000"/>
              </a:lnSpc>
              <a:buClr>
                <a:srgbClr val="00A68E"/>
              </a:buClr>
              <a:buSzPct val="100000"/>
              <a:defRPr/>
            </a:pPr>
            <a:endParaRPr lang="en-US" altLang="fr-FR" sz="1100" dirty="0" smtClean="0">
              <a:solidFill>
                <a:srgbClr val="404040"/>
              </a:solidFill>
            </a:endParaRPr>
          </a:p>
          <a:p>
            <a:pPr marL="0" indent="0" eaLnBrk="1" hangingPunct="1">
              <a:lnSpc>
                <a:spcPct val="100000"/>
              </a:lnSpc>
              <a:buClr>
                <a:srgbClr val="00A68E"/>
              </a:buClr>
              <a:buSzPct val="100000"/>
              <a:buFont typeface="Arial" panose="020B0604020202020204" pitchFamily="34" charset="0"/>
              <a:buNone/>
              <a:defRPr/>
            </a:pPr>
            <a:endParaRPr lang="en-US" altLang="fr-FR" sz="1100" dirty="0" smtClean="0">
              <a:solidFill>
                <a:srgbClr val="404040"/>
              </a:solidFill>
            </a:endParaRPr>
          </a:p>
          <a:p>
            <a:pPr marL="228600" indent="-228600" eaLnBrk="1" hangingPunct="1">
              <a:lnSpc>
                <a:spcPct val="100000"/>
              </a:lnSpc>
              <a:buClr>
                <a:srgbClr val="00A68E"/>
              </a:buClr>
              <a:buSzPct val="100000"/>
              <a:defRPr/>
            </a:pPr>
            <a:endParaRPr lang="en-US" altLang="fr-FR" sz="1100" dirty="0" smtClean="0">
              <a:solidFill>
                <a:srgbClr val="404040"/>
              </a:solidFill>
            </a:endParaRPr>
          </a:p>
          <a:p>
            <a:pPr marL="228600" indent="-228600" eaLnBrk="1" hangingPunct="1">
              <a:lnSpc>
                <a:spcPct val="100000"/>
              </a:lnSpc>
              <a:buClr>
                <a:srgbClr val="00A68E"/>
              </a:buClr>
              <a:buSzPct val="100000"/>
              <a:defRPr/>
            </a:pPr>
            <a:endParaRPr lang="en-US" altLang="fr-FR" sz="1100" dirty="0" smtClean="0">
              <a:solidFill>
                <a:srgbClr val="404040"/>
              </a:solidFill>
            </a:endParaRPr>
          </a:p>
          <a:p>
            <a:pPr marL="228600" indent="-228600" eaLnBrk="1" hangingPunct="1">
              <a:lnSpc>
                <a:spcPct val="100000"/>
              </a:lnSpc>
              <a:buClr>
                <a:srgbClr val="00A68E"/>
              </a:buClr>
              <a:buSzPct val="100000"/>
              <a:defRPr/>
            </a:pPr>
            <a:endParaRPr lang="en-US" altLang="fr-FR" sz="1100" dirty="0" smtClean="0">
              <a:solidFill>
                <a:srgbClr val="404040"/>
              </a:solidFill>
            </a:endParaRPr>
          </a:p>
          <a:p>
            <a:pPr marL="228600" indent="-228600" eaLnBrk="1" hangingPunct="1">
              <a:lnSpc>
                <a:spcPct val="100000"/>
              </a:lnSpc>
              <a:buClr>
                <a:srgbClr val="00A68E"/>
              </a:buClr>
              <a:buSzPct val="100000"/>
              <a:defRPr/>
            </a:pPr>
            <a:endParaRPr lang="en-US" altLang="fr-FR" sz="1100" dirty="0" smtClean="0">
              <a:solidFill>
                <a:srgbClr val="404040"/>
              </a:solidFill>
            </a:endParaRPr>
          </a:p>
          <a:p>
            <a:pPr marL="228600" indent="-228600" eaLnBrk="1" hangingPunct="1">
              <a:lnSpc>
                <a:spcPct val="100000"/>
              </a:lnSpc>
              <a:buClr>
                <a:srgbClr val="00A68E"/>
              </a:buClr>
              <a:buSzPct val="100000"/>
              <a:defRPr/>
            </a:pPr>
            <a:r>
              <a:rPr lang="en-US" altLang="fr-FR" sz="1400" dirty="0" smtClean="0">
                <a:solidFill>
                  <a:srgbClr val="404040"/>
                </a:solidFill>
              </a:rPr>
              <a:t>Longer interim periods generally create more issues as to “deal certainty” and risk allocation for events occurring between signing and closing</a:t>
            </a:r>
            <a:r>
              <a:rPr lang="ja-JP" altLang="en-US" sz="1400" dirty="0" smtClean="0">
                <a:solidFill>
                  <a:srgbClr val="404040"/>
                </a:solidFill>
                <a:ea typeface="MS PGothic" panose="020B0600070205080204" pitchFamily="34" charset="-128"/>
              </a:rPr>
              <a:t>　クロージングまでの期間が長くなると、一般的に、取引の確実性に</a:t>
            </a:r>
            <a:r>
              <a:rPr lang="ja-JP" altLang="en-US" sz="1400" dirty="0">
                <a:solidFill>
                  <a:srgbClr val="404040"/>
                </a:solidFill>
                <a:ea typeface="MS PGothic" panose="020B0600070205080204" pitchFamily="34" charset="-128"/>
              </a:rPr>
              <a:t>関</a:t>
            </a:r>
            <a:r>
              <a:rPr lang="ja-JP" altLang="en-US" sz="1400" dirty="0" smtClean="0">
                <a:solidFill>
                  <a:srgbClr val="404040"/>
                </a:solidFill>
                <a:ea typeface="MS PGothic" panose="020B0600070205080204" pitchFamily="34" charset="-128"/>
              </a:rPr>
              <a:t>してや</a:t>
            </a:r>
            <a:r>
              <a:rPr lang="ja-JP" altLang="en-US" sz="1400" dirty="0">
                <a:solidFill>
                  <a:srgbClr val="404040"/>
                </a:solidFill>
                <a:ea typeface="MS PGothic" panose="020B0600070205080204" pitchFamily="34" charset="-128"/>
              </a:rPr>
              <a:t>、</a:t>
            </a:r>
            <a:r>
              <a:rPr lang="ja-JP" altLang="en-US" sz="1400" dirty="0" smtClean="0">
                <a:solidFill>
                  <a:srgbClr val="404040"/>
                </a:solidFill>
                <a:ea typeface="MS PGothic" panose="020B0600070205080204" pitchFamily="34" charset="-128"/>
              </a:rPr>
              <a:t>論点や契約締結からクロージングまでに生じる事象のリスク配分についてより多くの問題が生じる</a:t>
            </a:r>
            <a:endParaRPr lang="en-US" altLang="fr-FR" sz="1400" dirty="0" smtClean="0">
              <a:solidFill>
                <a:srgbClr val="404040"/>
              </a:solidFill>
            </a:endParaRPr>
          </a:p>
          <a:p>
            <a:pPr marL="228600" indent="-228600" eaLnBrk="1" hangingPunct="1">
              <a:lnSpc>
                <a:spcPct val="100000"/>
              </a:lnSpc>
              <a:buClr>
                <a:srgbClr val="00A68E"/>
              </a:buClr>
              <a:buSzPct val="100000"/>
              <a:defRPr/>
            </a:pPr>
            <a:r>
              <a:rPr lang="en-US" altLang="fr-FR" sz="1400" dirty="0" smtClean="0">
                <a:solidFill>
                  <a:srgbClr val="404040"/>
                </a:solidFill>
              </a:rPr>
              <a:t>In transactions involving disclosure schedules, updates of disclosures for such events typically lead to negotiations regarding termination and/or indemnification rights</a:t>
            </a:r>
            <a:r>
              <a:rPr lang="ja-JP" altLang="en-US" sz="1400" dirty="0" smtClean="0">
                <a:solidFill>
                  <a:srgbClr val="404040"/>
                </a:solidFill>
                <a:ea typeface="MS PGothic" panose="020B0600070205080204" pitchFamily="34" charset="-128"/>
              </a:rPr>
              <a:t>　 開示スケジュールが関連する取引では、そのような事象の開示の更新は、通常、契約解消や補償権に関する交渉につながる</a:t>
            </a:r>
            <a:endParaRPr lang="en-US" altLang="fr-FR" sz="1400" dirty="0" smtClean="0">
              <a:solidFill>
                <a:srgbClr val="404040"/>
              </a:solidFill>
            </a:endParaRPr>
          </a:p>
        </p:txBody>
      </p:sp>
      <p:sp>
        <p:nvSpPr>
          <p:cNvPr id="10" name="Text Placeholder 9"/>
          <p:cNvSpPr>
            <a:spLocks noGrp="1"/>
          </p:cNvSpPr>
          <p:nvPr>
            <p:ph type="body" idx="20"/>
          </p:nvPr>
        </p:nvSpPr>
        <p:spPr>
          <a:xfrm>
            <a:off x="8978900" y="1298575"/>
            <a:ext cx="2743200" cy="530225"/>
          </a:xfrm>
        </p:spPr>
        <p:txBody>
          <a:bodyPr wrap="square" numCol="1" compatLnSpc="1">
            <a:prstTxWarp prst="textNoShape">
              <a:avLst/>
            </a:prstTxWarp>
          </a:bodyPr>
          <a:lstStyle/>
          <a:p>
            <a:pPr>
              <a:defRPr/>
            </a:pPr>
            <a:r>
              <a:rPr lang="en-US" altLang="en-US" cap="none" smtClean="0"/>
              <a:t>CURRENT MWE EXPERIENCE: </a:t>
            </a:r>
            <a:r>
              <a:rPr lang="ja-JP" altLang="en-US" cap="none" smtClean="0">
                <a:ea typeface="MS PGothic" panose="020B0600070205080204" pitchFamily="34" charset="-128"/>
              </a:rPr>
              <a:t>弊所の経験</a:t>
            </a:r>
            <a:endParaRPr lang="en-US" altLang="en-US" cap="none" smtClean="0"/>
          </a:p>
        </p:txBody>
      </p:sp>
      <p:sp>
        <p:nvSpPr>
          <p:cNvPr id="61446" name="Slide Number Placeholder 2"/>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DFFB019F-491A-44BA-9C54-06194A6E715F}" type="slidenum">
              <a:rPr lang="en-US" altLang="en-US" smtClean="0">
                <a:solidFill>
                  <a:srgbClr val="000000"/>
                </a:solidFill>
                <a:latin typeface="Arial" panose="020B0604020202020204" pitchFamily="34" charset="0"/>
              </a:rPr>
              <a:pPr fontAlgn="base">
                <a:spcBef>
                  <a:spcPct val="0"/>
                </a:spcBef>
                <a:spcAft>
                  <a:spcPct val="0"/>
                </a:spcAft>
              </a:pPr>
              <a:t>35</a:t>
            </a:fld>
            <a:endParaRPr lang="en-US" altLang="en-US" smtClean="0">
              <a:solidFill>
                <a:srgbClr val="000000"/>
              </a:solidFill>
              <a:latin typeface="Arial" panose="020B0604020202020204" pitchFamily="34" charset="0"/>
            </a:endParaRPr>
          </a:p>
        </p:txBody>
      </p:sp>
      <p:sp>
        <p:nvSpPr>
          <p:cNvPr id="9" name="Rounded Rectangle 8"/>
          <p:cNvSpPr/>
          <p:nvPr/>
        </p:nvSpPr>
        <p:spPr>
          <a:xfrm>
            <a:off x="207963" y="2389188"/>
            <a:ext cx="8435975" cy="21240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311150" y="2373313"/>
            <a:ext cx="8332788" cy="2436812"/>
          </a:xfrm>
          <a:prstGeom prst="rect">
            <a:avLst/>
          </a:prstGeom>
          <a:noFill/>
        </p:spPr>
        <p:txBody>
          <a:bodyPr>
            <a:spAutoFit/>
          </a:bodyPr>
          <a:lstStyle/>
          <a:p>
            <a:pPr marL="228600" indent="-228600" eaLnBrk="1" hangingPunct="1">
              <a:lnSpc>
                <a:spcPct val="120000"/>
              </a:lnSpc>
              <a:buClr>
                <a:srgbClr val="00A68E"/>
              </a:buClr>
              <a:buSzPct val="100000"/>
              <a:defRPr/>
            </a:pPr>
            <a:r>
              <a:rPr lang="en-US" altLang="en-US" sz="1400" dirty="0">
                <a:solidFill>
                  <a:srgbClr val="000000"/>
                </a:solidFill>
              </a:rPr>
              <a:t>Example of Longstop Date:</a:t>
            </a:r>
            <a:br>
              <a:rPr lang="en-US" altLang="en-US" sz="1400" dirty="0">
                <a:solidFill>
                  <a:srgbClr val="000000"/>
                </a:solidFill>
              </a:rPr>
            </a:br>
            <a:r>
              <a:rPr lang="en-US" altLang="en-US" sz="1400" b="1" i="1" dirty="0">
                <a:solidFill>
                  <a:srgbClr val="000000"/>
                </a:solidFill>
              </a:rPr>
              <a:t>Termination  ..</a:t>
            </a:r>
            <a:r>
              <a:rPr lang="en-US" altLang="en-US" sz="1400" i="1" dirty="0">
                <a:solidFill>
                  <a:srgbClr val="000000"/>
                </a:solidFill>
              </a:rPr>
              <a:t>(b) by any of Seller or Buyer by giving written notice to the other after ●</a:t>
            </a:r>
            <a:r>
              <a:rPr lang="en-US" altLang="en-US" sz="1400" i="1" dirty="0">
                <a:solidFill>
                  <a:srgbClr val="00A68E"/>
                </a:solidFill>
              </a:rPr>
              <a:t> [date that is 120 days from the date of this Agreement]</a:t>
            </a:r>
            <a:r>
              <a:rPr lang="en-US" altLang="en-US" sz="1400" i="1" dirty="0">
                <a:solidFill>
                  <a:srgbClr val="000000"/>
                </a:solidFill>
              </a:rPr>
              <a:t>, (as extended pursuant to this Section●(b), the “Outside Date”) if the Closing shall not have occurred on or prior the Outside Date;.. </a:t>
            </a:r>
            <a:r>
              <a:rPr lang="en-US" altLang="en-US" sz="1400" i="1" dirty="0">
                <a:solidFill>
                  <a:srgbClr val="00A68E"/>
                </a:solidFill>
              </a:rPr>
              <a:t>provided that if the Closing shall not have occurred due to the failure of the condition in Section ● to be satisfied on or before the Outside Date as a result of any delays or failure in processing or accepting notifications or in completing the review process by any applicable Competition / Investment Authority due to Coronavirus, Parent shall be entitled to extend the Outside Date once by [period equal delay / up to sixty (60) days]</a:t>
            </a:r>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00087" y="489570"/>
            <a:ext cx="10791825" cy="1033462"/>
          </a:xfrm>
        </p:spPr>
        <p:txBody>
          <a:bodyPr wrap="square" numCol="1" compatLnSpc="1">
            <a:prstTxWarp prst="textNoShape">
              <a:avLst/>
            </a:prstTxWarp>
            <a:normAutofit fontScale="90000"/>
          </a:bodyPr>
          <a:lstStyle/>
          <a:p>
            <a:pPr>
              <a:defRPr/>
            </a:pPr>
            <a:r>
              <a:rPr lang="en-US" altLang="en-US" sz="2900" cap="none" dirty="0" smtClean="0"/>
              <a:t>RISK MANAGEMENT: REPRESENTATION AND WARRANTY INSURANCE (</a:t>
            </a:r>
            <a:r>
              <a:rPr lang="en-US" altLang="en-US" sz="2900" cap="none" dirty="0" err="1" smtClean="0"/>
              <a:t>RWI</a:t>
            </a:r>
            <a:r>
              <a:rPr lang="en-US" altLang="en-US" sz="2900" cap="none" dirty="0" smtClean="0"/>
              <a:t>)</a:t>
            </a:r>
            <a:br>
              <a:rPr lang="en-US" altLang="en-US" sz="2900" cap="none" dirty="0" smtClean="0"/>
            </a:br>
            <a:r>
              <a:rPr lang="ja-JP" altLang="en-US" sz="2900" cap="none" dirty="0" smtClean="0">
                <a:ea typeface="MS PGothic" panose="020B0600070205080204" pitchFamily="34" charset="-128"/>
              </a:rPr>
              <a:t>リスク管理：表明保証保険（</a:t>
            </a:r>
            <a:r>
              <a:rPr lang="en-US" altLang="ja-JP" sz="2900" cap="none" dirty="0" err="1" smtClean="0">
                <a:ea typeface="MS PGothic" panose="020B0600070205080204" pitchFamily="34" charset="-128"/>
              </a:rPr>
              <a:t>RWI</a:t>
            </a:r>
            <a:r>
              <a:rPr lang="ja-JP" altLang="en-US" sz="2900" cap="none" dirty="0" smtClean="0">
                <a:ea typeface="MS PGothic" panose="020B0600070205080204" pitchFamily="34" charset="-128"/>
              </a:rPr>
              <a:t>）</a:t>
            </a:r>
            <a:endParaRPr lang="en-US" altLang="en-US" sz="2900" cap="none" dirty="0" smtClean="0"/>
          </a:p>
        </p:txBody>
      </p:sp>
      <p:sp>
        <p:nvSpPr>
          <p:cNvPr id="62467" name="Content Placeholder 9"/>
          <p:cNvSpPr>
            <a:spLocks noGrp="1"/>
          </p:cNvSpPr>
          <p:nvPr>
            <p:ph idx="1"/>
          </p:nvPr>
        </p:nvSpPr>
        <p:spPr bwMode="auto">
          <a:xfrm>
            <a:off x="440464" y="4104971"/>
            <a:ext cx="11537950" cy="2289855"/>
          </a:xfrm>
        </p:spPr>
        <p:txBody>
          <a:bodyPr wrap="square" numCol="1" anchor="t" anchorCtr="0" compatLnSpc="1">
            <a:prstTxWarp prst="textNoShape">
              <a:avLst/>
            </a:prstTxWarp>
          </a:bodyPr>
          <a:lstStyle/>
          <a:p>
            <a:r>
              <a:rPr lang="en-US" altLang="en-US" sz="1700" dirty="0" smtClean="0"/>
              <a:t>Wide spectrum of exclusions (some more nuanced, others very broad)</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広範囲の除外項目（より詳細なものもあれば、非常に幅広いものも）</a:t>
            </a:r>
            <a:endParaRPr lang="en-US" altLang="en-US" sz="1700" dirty="0" smtClean="0"/>
          </a:p>
          <a:p>
            <a:r>
              <a:rPr lang="en-US" altLang="en-US" sz="1700" dirty="0" smtClean="0"/>
              <a:t>More </a:t>
            </a:r>
            <a:r>
              <a:rPr lang="en-US" altLang="en-US" sz="1700" dirty="0"/>
              <a:t>s</a:t>
            </a:r>
            <a:r>
              <a:rPr lang="en-US" altLang="en-US" sz="1700" dirty="0" smtClean="0"/>
              <a:t>eller escrows for coverage gaps</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より多くの売り手がカバレッジギャップのためにエスクロー（第三者預託）を</a:t>
            </a:r>
            <a:r>
              <a:rPr lang="ja-JP" altLang="en-US" sz="1700" dirty="0">
                <a:ea typeface="MS PGothic" panose="020B0600070205080204" pitchFamily="34" charset="-128"/>
              </a:rPr>
              <a:t>行</a:t>
            </a:r>
            <a:r>
              <a:rPr lang="ja-JP" altLang="en-US" sz="1700" dirty="0" smtClean="0">
                <a:ea typeface="MS PGothic" panose="020B0600070205080204" pitchFamily="34" charset="-128"/>
              </a:rPr>
              <a:t>う</a:t>
            </a:r>
            <a:endParaRPr lang="en-US" altLang="en-US" sz="1700" dirty="0" smtClean="0"/>
          </a:p>
          <a:p>
            <a:r>
              <a:rPr lang="en-US" altLang="en-US" sz="1700" dirty="0" smtClean="0"/>
              <a:t>Some </a:t>
            </a:r>
            <a:r>
              <a:rPr lang="en-US" altLang="en-US" sz="1700" dirty="0" err="1" smtClean="0"/>
              <a:t>RWI</a:t>
            </a:r>
            <a:r>
              <a:rPr lang="en-US" altLang="en-US" sz="1700" dirty="0" smtClean="0"/>
              <a:t> carriers ready to offer coverage on the basis of “synthetic </a:t>
            </a:r>
            <a:r>
              <a:rPr lang="en-US" altLang="en-US" sz="1700" dirty="0" err="1" smtClean="0"/>
              <a:t>R&amp;Ws</a:t>
            </a:r>
            <a:r>
              <a:rPr lang="en-US" altLang="en-US" sz="1700" dirty="0" smtClean="0"/>
              <a:t>” (deemed given by seller) in distressed M&amp;A</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一部の</a:t>
            </a:r>
            <a:r>
              <a:rPr lang="en-US" altLang="ja-JP" sz="1700" dirty="0" err="1" smtClean="0">
                <a:ea typeface="MS PGothic" panose="020B0600070205080204" pitchFamily="34" charset="-128"/>
              </a:rPr>
              <a:t>RWI</a:t>
            </a:r>
            <a:r>
              <a:rPr lang="ja-JP" altLang="en-US" sz="1700" dirty="0" smtClean="0">
                <a:ea typeface="MS PGothic" panose="020B0600070205080204" pitchFamily="34" charset="-128"/>
              </a:rPr>
              <a:t>キャリアは、財政困難な会社の</a:t>
            </a:r>
            <a:r>
              <a:rPr lang="en-US" altLang="ja-JP" sz="1700" dirty="0" smtClean="0">
                <a:ea typeface="MS PGothic" panose="020B0600070205080204" pitchFamily="34" charset="-128"/>
              </a:rPr>
              <a:t>M&amp;A</a:t>
            </a:r>
            <a:r>
              <a:rPr lang="ja-JP" altLang="en-US" sz="1700" dirty="0" smtClean="0">
                <a:ea typeface="MS PGothic" panose="020B0600070205080204" pitchFamily="34" charset="-128"/>
              </a:rPr>
              <a:t>において「</a:t>
            </a:r>
            <a:r>
              <a:rPr lang="en-US" altLang="ja-JP" sz="1700" dirty="0" smtClean="0">
                <a:ea typeface="MS PGothic" panose="020B0600070205080204" pitchFamily="34" charset="-128"/>
              </a:rPr>
              <a:t>synthetic </a:t>
            </a:r>
            <a:r>
              <a:rPr lang="en-US" altLang="ja-JP" sz="1700" dirty="0" err="1" smtClean="0">
                <a:ea typeface="MS PGothic" panose="020B0600070205080204" pitchFamily="34" charset="-128"/>
              </a:rPr>
              <a:t>R&amp;W</a:t>
            </a:r>
            <a:r>
              <a:rPr lang="ja-JP" altLang="en-US" sz="1700" dirty="0" smtClean="0">
                <a:ea typeface="MS PGothic" panose="020B0600070205080204" pitchFamily="34" charset="-128"/>
              </a:rPr>
              <a:t>」（売り手から付与されたものとみなされる）をベースにカバレッジを提供する用意あり</a:t>
            </a:r>
          </a:p>
          <a:p>
            <a:endParaRPr lang="ja-JP" altLang="en-US" sz="1800" dirty="0" smtClean="0">
              <a:ea typeface="MS PGothic" panose="020B0600070205080204" pitchFamily="34" charset="-128"/>
            </a:endParaRPr>
          </a:p>
        </p:txBody>
      </p:sp>
      <p:sp>
        <p:nvSpPr>
          <p:cNvPr id="62468"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562D044A-C891-49C9-A317-D335DD2C40CA}" type="slidenum">
              <a:rPr lang="en-US" altLang="en-US" smtClean="0">
                <a:solidFill>
                  <a:srgbClr val="000000"/>
                </a:solidFill>
                <a:latin typeface="Arial" panose="020B0604020202020204" pitchFamily="34" charset="0"/>
              </a:rPr>
              <a:pPr fontAlgn="base">
                <a:spcBef>
                  <a:spcPct val="0"/>
                </a:spcBef>
                <a:spcAft>
                  <a:spcPct val="0"/>
                </a:spcAft>
              </a:pPr>
              <a:t>36</a:t>
            </a:fld>
            <a:endParaRPr lang="en-US" altLang="en-US" smtClean="0">
              <a:solidFill>
                <a:srgbClr val="000000"/>
              </a:solidFill>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276376861"/>
              </p:ext>
            </p:extLst>
          </p:nvPr>
        </p:nvGraphicFramePr>
        <p:xfrm>
          <a:off x="1333500" y="1122252"/>
          <a:ext cx="9525000" cy="272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03200"/>
            <a:ext cx="6419850" cy="1138238"/>
          </a:xfrm>
        </p:spPr>
        <p:txBody>
          <a:bodyPr wrap="square" numCol="1" compatLnSpc="1">
            <a:prstTxWarp prst="textNoShape">
              <a:avLst/>
            </a:prstTxWarp>
          </a:bodyPr>
          <a:lstStyle/>
          <a:p>
            <a:pPr eaLnBrk="1" hangingPunct="1">
              <a:defRPr/>
            </a:pPr>
            <a:r>
              <a:rPr lang="en-US" altLang="en-US" sz="3200" cap="none" dirty="0" smtClean="0"/>
              <a:t>THANK YOU</a:t>
            </a:r>
            <a:br>
              <a:rPr lang="en-US" altLang="en-US" sz="3200" cap="none" dirty="0" smtClean="0"/>
            </a:br>
            <a:r>
              <a:rPr lang="ja-JP" altLang="en-US" sz="3200" cap="none" dirty="0" smtClean="0">
                <a:ea typeface="MS PGothic" panose="020B0600070205080204" pitchFamily="34" charset="-128"/>
              </a:rPr>
              <a:t>ご清聴ありがとうございました。</a:t>
            </a:r>
            <a:endParaRPr lang="en-US" altLang="en-US" sz="3200" cap="none" dirty="0" smtClean="0"/>
          </a:p>
        </p:txBody>
      </p:sp>
      <p:sp>
        <p:nvSpPr>
          <p:cNvPr id="63491" name="Slide Number Placeholder 20"/>
          <p:cNvSpPr>
            <a:spLocks noGrp="1"/>
          </p:cNvSpPr>
          <p:nvPr>
            <p:ph type="sldNum" sz="quarter" idx="12"/>
          </p:nvPr>
        </p:nvSpPr>
        <p:spPr bwMode="auto">
          <a:prstGeom prst="parallelogram">
            <a:avLst>
              <a:gd name="adj" fmla="val 100639"/>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97B71811-55E3-40E1-91D5-62645EA1A09E}" type="slidenum">
              <a:rPr lang="en-US" altLang="en-US" smtClean="0">
                <a:solidFill>
                  <a:srgbClr val="FFFFFF"/>
                </a:solidFill>
                <a:latin typeface="Arial" panose="020B0604020202020204" pitchFamily="34" charset="0"/>
              </a:rPr>
              <a:pPr fontAlgn="base">
                <a:spcBef>
                  <a:spcPct val="0"/>
                </a:spcBef>
                <a:spcAft>
                  <a:spcPct val="0"/>
                </a:spcAft>
              </a:pPr>
              <a:t>37</a:t>
            </a:fld>
            <a:endParaRPr lang="en-US" altLang="en-US" smtClean="0">
              <a:solidFill>
                <a:srgbClr val="FFFFFF"/>
              </a:solidFill>
              <a:latin typeface="Arial" panose="020B0604020202020204" pitchFamily="34" charset="0"/>
            </a:endParaRPr>
          </a:p>
        </p:txBody>
      </p:sp>
      <p:sp>
        <p:nvSpPr>
          <p:cNvPr id="63492" name="Text Placeholder 1"/>
          <p:cNvSpPr>
            <a:spLocks noGrp="1"/>
          </p:cNvSpPr>
          <p:nvPr>
            <p:ph type="body" sz="quarter" idx="11"/>
          </p:nvPr>
        </p:nvSpPr>
        <p:spPr bwMode="auto">
          <a:xfrm>
            <a:off x="685800" y="1411288"/>
            <a:ext cx="6664325" cy="3770312"/>
          </a:xfrm>
        </p:spPr>
        <p:txBody>
          <a:bodyPr wrap="square" numCol="1" anchor="t" anchorCtr="0" compatLnSpc="1">
            <a:prstTxWarp prst="textNoShape">
              <a:avLst/>
            </a:prstTxWarp>
          </a:bodyPr>
          <a:lstStyle/>
          <a:p>
            <a:pPr>
              <a:lnSpc>
                <a:spcPct val="100000"/>
              </a:lnSpc>
            </a:pPr>
            <a:r>
              <a:rPr lang="en-US" altLang="en-US" smtClean="0"/>
              <a:t>Please send any of your questions about the presentation to the following speakers:</a:t>
            </a:r>
            <a:endParaRPr lang="en-US" altLang="en-US" sz="1000" smtClean="0"/>
          </a:p>
          <a:p>
            <a:pPr>
              <a:lnSpc>
                <a:spcPct val="100000"/>
              </a:lnSpc>
            </a:pPr>
            <a:r>
              <a:rPr lang="ja-JP" altLang="en-US" smtClean="0">
                <a:ea typeface="MS PGothic" panose="020B0600070205080204" pitchFamily="34" charset="-128"/>
              </a:rPr>
              <a:t>プレゼンテーションについてご質問がある方は、以下の講演者のメールアドレスに直接ご質問をお送りください。</a:t>
            </a:r>
            <a:r>
              <a:rPr lang="en-US" altLang="ja-JP" smtClean="0">
                <a:ea typeface="MS PGothic" panose="020B0600070205080204" pitchFamily="34" charset="-128"/>
              </a:rPr>
              <a:t/>
            </a:r>
            <a:br>
              <a:rPr lang="en-US" altLang="ja-JP" smtClean="0">
                <a:ea typeface="MS PGothic" panose="020B0600070205080204" pitchFamily="34" charset="-128"/>
              </a:rPr>
            </a:br>
            <a:endParaRPr lang="en-US" altLang="en-US" smtClean="0"/>
          </a:p>
          <a:p>
            <a:pPr>
              <a:lnSpc>
                <a:spcPct val="100000"/>
              </a:lnSpc>
              <a:buFont typeface="Arial" panose="020B0604020202020204" pitchFamily="34" charset="0"/>
              <a:buChar char="•"/>
            </a:pPr>
            <a:r>
              <a:rPr lang="ja-JP" altLang="en-US" sz="2000" smtClean="0">
                <a:latin typeface="MS PGothic" panose="020B0600070205080204" pitchFamily="34" charset="-128"/>
                <a:ea typeface="MS PGothic" panose="020B0600070205080204" pitchFamily="34" charset="-128"/>
              </a:rPr>
              <a:t>　トーマス・サワーミルチ</a:t>
            </a:r>
            <a:r>
              <a:rPr lang="en-US" altLang="ja-JP" sz="2000" smtClean="0">
                <a:latin typeface="MS PGothic" panose="020B0600070205080204" pitchFamily="34" charset="-128"/>
                <a:ea typeface="MS PGothic" panose="020B0600070205080204" pitchFamily="34" charset="-128"/>
              </a:rPr>
              <a:t>(NY)</a:t>
            </a:r>
            <a:r>
              <a:rPr lang="ja-JP" altLang="en-US" sz="2000" smtClean="0">
                <a:latin typeface="MS PGothic" panose="020B0600070205080204" pitchFamily="34" charset="-128"/>
                <a:ea typeface="MS PGothic" panose="020B0600070205080204" pitchFamily="34" charset="-128"/>
              </a:rPr>
              <a:t>：</a:t>
            </a:r>
            <a:r>
              <a:rPr lang="en-US" altLang="en-US" sz="2000" smtClean="0">
                <a:latin typeface="MS PGothic" panose="020B0600070205080204" pitchFamily="34" charset="-128"/>
                <a:ea typeface="MS PGothic" panose="020B0600070205080204" pitchFamily="34" charset="-128"/>
              </a:rPr>
              <a:t> </a:t>
            </a:r>
            <a:r>
              <a:rPr lang="en-US" altLang="en-US" sz="2000" smtClean="0">
                <a:hlinkClick r:id="rId3"/>
              </a:rPr>
              <a:t>tsauermilch@mwe.com</a:t>
            </a:r>
            <a:endParaRPr lang="en-US" altLang="en-US" sz="2000" smtClean="0"/>
          </a:p>
          <a:p>
            <a:pPr>
              <a:lnSpc>
                <a:spcPct val="100000"/>
              </a:lnSpc>
              <a:buFont typeface="Arial" panose="020B0604020202020204" pitchFamily="34" charset="0"/>
              <a:buChar char="•"/>
            </a:pPr>
            <a:r>
              <a:rPr lang="ja-JP" altLang="en-US" sz="2000" smtClean="0">
                <a:ea typeface="MS PGothic" panose="020B0600070205080204" pitchFamily="34" charset="-128"/>
              </a:rPr>
              <a:t>　ニコラ・ラフォン</a:t>
            </a:r>
            <a:r>
              <a:rPr lang="en-US" altLang="ja-JP" sz="2000" smtClean="0">
                <a:ea typeface="MS PGothic" panose="020B0600070205080204" pitchFamily="34" charset="-128"/>
              </a:rPr>
              <a:t>(</a:t>
            </a:r>
            <a:r>
              <a:rPr lang="ja-JP" altLang="en-US" sz="2000" smtClean="0">
                <a:ea typeface="MS PGothic" panose="020B0600070205080204" pitchFamily="34" charset="-128"/>
              </a:rPr>
              <a:t>パリ）</a:t>
            </a:r>
            <a:r>
              <a:rPr lang="en-US" altLang="ja-JP" sz="2000" smtClean="0">
                <a:ea typeface="MS PGothic" panose="020B0600070205080204" pitchFamily="34" charset="-128"/>
              </a:rPr>
              <a:t>: </a:t>
            </a:r>
            <a:r>
              <a:rPr lang="en-US" altLang="en-US" sz="2000" smtClean="0">
                <a:hlinkClick r:id="rId4"/>
              </a:rPr>
              <a:t>nlafont@mwe.com</a:t>
            </a:r>
            <a:endParaRPr lang="en-US" altLang="en-US" sz="2000" smtClean="0"/>
          </a:p>
          <a:p>
            <a:pPr>
              <a:lnSpc>
                <a:spcPct val="100000"/>
              </a:lnSpc>
              <a:buFont typeface="Arial" panose="020B0604020202020204" pitchFamily="34" charset="0"/>
              <a:buChar char="•"/>
            </a:pPr>
            <a:r>
              <a:rPr lang="ja-JP" altLang="en-US" sz="2000" smtClean="0">
                <a:latin typeface="MS PGothic" panose="020B0600070205080204" pitchFamily="34" charset="-128"/>
                <a:ea typeface="MS PGothic" panose="020B0600070205080204" pitchFamily="34" charset="-128"/>
              </a:rPr>
              <a:t>  ステファン・マイズナー（</a:t>
            </a:r>
            <a:r>
              <a:rPr lang="en-US" altLang="ja-JP" sz="2000" smtClean="0">
                <a:latin typeface="MS PGothic" panose="020B0600070205080204" pitchFamily="34" charset="-128"/>
                <a:ea typeface="MS PGothic" panose="020B0600070205080204" pitchFamily="34" charset="-128"/>
              </a:rPr>
              <a:t>DC</a:t>
            </a:r>
            <a:r>
              <a:rPr lang="ja-JP" altLang="en-US" sz="2000" smtClean="0">
                <a:latin typeface="MS PGothic" panose="020B0600070205080204" pitchFamily="34" charset="-128"/>
                <a:ea typeface="MS PGothic" panose="020B0600070205080204" pitchFamily="34" charset="-128"/>
              </a:rPr>
              <a:t>）</a:t>
            </a:r>
            <a:r>
              <a:rPr lang="en-US" altLang="en-US" sz="2000" smtClean="0"/>
              <a:t>: </a:t>
            </a:r>
            <a:r>
              <a:rPr lang="en-US" altLang="en-US" sz="2000" smtClean="0">
                <a:hlinkClick r:id="rId5"/>
              </a:rPr>
              <a:t>smeisner@mwe.com</a:t>
            </a:r>
            <a:endParaRPr lang="en-US" altLang="en-US" sz="2000" smtClean="0"/>
          </a:p>
          <a:p>
            <a:pPr>
              <a:lnSpc>
                <a:spcPct val="100000"/>
              </a:lnSpc>
            </a:pPr>
            <a:endParaRPr lang="en-US" altLang="ja-JP" sz="1400" smtClean="0">
              <a:ea typeface="MS PGothic" panose="020B0600070205080204" pitchFamily="34" charset="-128"/>
            </a:endParaRPr>
          </a:p>
          <a:p>
            <a:pPr>
              <a:lnSpc>
                <a:spcPct val="100000"/>
              </a:lnSpc>
            </a:pPr>
            <a:r>
              <a:rPr lang="ja-JP" altLang="en-US" sz="1400" smtClean="0">
                <a:ea typeface="MS PGothic" panose="020B0600070205080204" pitchFamily="34" charset="-128"/>
              </a:rPr>
              <a:t>日本語でのご質問はこちらのメールアドレスにお送りください。</a:t>
            </a:r>
            <a:r>
              <a:rPr lang="en-US" altLang="en-US" sz="1400" smtClean="0">
                <a:hlinkClick r:id="rId6"/>
              </a:rPr>
              <a:t>japan@mwe.com</a:t>
            </a:r>
            <a:endParaRPr lang="en-US" altLang="en-US" sz="1400"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457200"/>
            <a:ext cx="7653338" cy="1033463"/>
          </a:xfrm>
        </p:spPr>
        <p:txBody>
          <a:bodyPr wrap="square" numCol="1" compatLnSpc="1">
            <a:prstTxWarp prst="textNoShape">
              <a:avLst/>
            </a:prstTxWarp>
            <a:normAutofit fontScale="90000"/>
          </a:bodyPr>
          <a:lstStyle/>
          <a:p>
            <a:pPr>
              <a:defRPr/>
            </a:pPr>
            <a:r>
              <a:rPr lang="en-US" altLang="en-US" sz="2900" cap="none" dirty="0" smtClean="0"/>
              <a:t>M&amp;A OPPORTUNITIES IN THE CURRENT ENVIRONMENT </a:t>
            </a:r>
            <a:br>
              <a:rPr lang="en-US" altLang="en-US" sz="2900" cap="none" dirty="0" smtClean="0"/>
            </a:br>
            <a:r>
              <a:rPr lang="ja-JP" altLang="en-US" sz="2900" cap="none" dirty="0">
                <a:ea typeface="MS PGothic" panose="020B0600070205080204" pitchFamily="34" charset="-128"/>
              </a:rPr>
              <a:t>現</a:t>
            </a:r>
            <a:r>
              <a:rPr lang="ja-JP" altLang="en-US" sz="2900" cap="none" dirty="0" smtClean="0">
                <a:ea typeface="MS PGothic" panose="020B0600070205080204" pitchFamily="34" charset="-128"/>
              </a:rPr>
              <a:t>在</a:t>
            </a:r>
            <a:r>
              <a:rPr lang="ja-JP" altLang="en-US" sz="2900" cap="none" dirty="0">
                <a:ea typeface="MS PGothic" panose="020B0600070205080204" pitchFamily="34" charset="-128"/>
              </a:rPr>
              <a:t>の</a:t>
            </a:r>
            <a:r>
              <a:rPr lang="ja-JP" altLang="en-US" sz="2900" cap="none" dirty="0" smtClean="0">
                <a:ea typeface="MS PGothic" panose="020B0600070205080204" pitchFamily="34" charset="-128"/>
              </a:rPr>
              <a:t>環境における</a:t>
            </a:r>
            <a:r>
              <a:rPr lang="en-US" altLang="ja-JP" sz="2900" cap="none" dirty="0" smtClean="0">
                <a:ea typeface="MS PGothic" panose="020B0600070205080204" pitchFamily="34" charset="-128"/>
              </a:rPr>
              <a:t>M&amp;A</a:t>
            </a:r>
            <a:r>
              <a:rPr lang="ja-JP" altLang="en-US" sz="2900" cap="none" dirty="0" smtClean="0">
                <a:ea typeface="MS PGothic" panose="020B0600070205080204" pitchFamily="34" charset="-128"/>
              </a:rPr>
              <a:t>の機会</a:t>
            </a:r>
            <a:endParaRPr lang="en-US" altLang="en-US" sz="2900" cap="none" dirty="0" smtClean="0"/>
          </a:p>
        </p:txBody>
      </p:sp>
      <p:sp>
        <p:nvSpPr>
          <p:cNvPr id="26627" name="Content Placeholder 6"/>
          <p:cNvSpPr>
            <a:spLocks noGrp="1"/>
          </p:cNvSpPr>
          <p:nvPr>
            <p:ph idx="1"/>
          </p:nvPr>
        </p:nvSpPr>
        <p:spPr bwMode="auto">
          <a:xfrm>
            <a:off x="9039225" y="1722438"/>
            <a:ext cx="2762250" cy="4568825"/>
          </a:xfrm>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en-US" sz="1600" smtClean="0">
                <a:solidFill>
                  <a:schemeClr val="accent1"/>
                </a:solidFill>
              </a:rPr>
              <a:t>Greater opportunities and leverage for financially strong strategic investors</a:t>
            </a:r>
            <a:br>
              <a:rPr lang="en-US" altLang="en-US" sz="1600" smtClean="0">
                <a:solidFill>
                  <a:schemeClr val="accent1"/>
                </a:solidFill>
              </a:rPr>
            </a:br>
            <a:r>
              <a:rPr lang="ja-JP" altLang="en-US" sz="1600" smtClean="0">
                <a:solidFill>
                  <a:schemeClr val="accent1"/>
                </a:solidFill>
                <a:ea typeface="MS PGothic" panose="020B0600070205080204" pitchFamily="34" charset="-128"/>
              </a:rPr>
              <a:t>財務的に強力な戦略的投資家にとってはより大きな機会</a:t>
            </a:r>
            <a:endParaRPr lang="en-US" altLang="en-US" sz="1600" smtClean="0">
              <a:solidFill>
                <a:schemeClr val="accent1"/>
              </a:solidFill>
            </a:endParaRPr>
          </a:p>
          <a:p>
            <a:pPr marL="285750" indent="-285750">
              <a:buFont typeface="Arial" panose="020B0604020202020204" pitchFamily="34" charset="0"/>
              <a:buChar char="•"/>
            </a:pPr>
            <a:r>
              <a:rPr lang="en-US" altLang="en-US" sz="1600" smtClean="0">
                <a:solidFill>
                  <a:schemeClr val="accent1"/>
                </a:solidFill>
              </a:rPr>
              <a:t>Japanese companies are desirable and experienced partners for equity investments and joint ventures</a:t>
            </a:r>
            <a:br>
              <a:rPr lang="en-US" altLang="en-US" sz="1600" smtClean="0">
                <a:solidFill>
                  <a:schemeClr val="accent1"/>
                </a:solidFill>
              </a:rPr>
            </a:br>
            <a:r>
              <a:rPr lang="ja-JP" altLang="en-US" sz="1600" smtClean="0">
                <a:solidFill>
                  <a:schemeClr val="accent1"/>
                </a:solidFill>
                <a:ea typeface="MS PGothic" panose="020B0600070205080204" pitchFamily="34" charset="-128"/>
              </a:rPr>
              <a:t>日本企業は、株式投資やジョイントベンチャーの望ましく経験豊富なパートナー</a:t>
            </a:r>
            <a:endParaRPr lang="en-US" altLang="en-US" sz="1600" smtClean="0">
              <a:solidFill>
                <a:schemeClr val="accent1"/>
              </a:solidFill>
            </a:endParaRPr>
          </a:p>
          <a:p>
            <a:pPr marL="285750" indent="-285750">
              <a:buFont typeface="Arial" panose="020B0604020202020204" pitchFamily="34" charset="0"/>
              <a:buChar char="•"/>
            </a:pPr>
            <a:r>
              <a:rPr lang="en-US" altLang="en-US" sz="1600" smtClean="0">
                <a:solidFill>
                  <a:schemeClr val="accent1"/>
                </a:solidFill>
              </a:rPr>
              <a:t>“Hot” sectors are often a strength and priority for Japanese companies</a:t>
            </a:r>
            <a:r>
              <a:rPr lang="ja-JP" altLang="en-US" sz="1600" smtClean="0">
                <a:solidFill>
                  <a:schemeClr val="accent1"/>
                </a:solidFill>
                <a:ea typeface="MS PGothic" panose="020B0600070205080204" pitchFamily="34" charset="-128"/>
              </a:rPr>
              <a:t>　</a:t>
            </a:r>
            <a:r>
              <a:rPr lang="en-US" altLang="ja-JP" sz="1600" smtClean="0">
                <a:solidFill>
                  <a:schemeClr val="accent1"/>
                </a:solidFill>
                <a:ea typeface="MS PGothic" panose="020B0600070205080204" pitchFamily="34" charset="-128"/>
              </a:rPr>
              <a:t/>
            </a:r>
            <a:br>
              <a:rPr lang="en-US" altLang="ja-JP" sz="1600" smtClean="0">
                <a:solidFill>
                  <a:schemeClr val="accent1"/>
                </a:solidFill>
                <a:ea typeface="MS PGothic" panose="020B0600070205080204" pitchFamily="34" charset="-128"/>
              </a:rPr>
            </a:br>
            <a:r>
              <a:rPr lang="ja-JP" altLang="en-US" sz="1600" smtClean="0">
                <a:solidFill>
                  <a:schemeClr val="accent1"/>
                </a:solidFill>
                <a:ea typeface="MS PGothic" panose="020B0600070205080204" pitchFamily="34" charset="-128"/>
              </a:rPr>
              <a:t>ホットなセクターは、日本企業にとり強みかつ優先事業であることが多い</a:t>
            </a:r>
            <a:endParaRPr lang="en-US" altLang="en-US" sz="1600" smtClean="0">
              <a:solidFill>
                <a:schemeClr val="accent1"/>
              </a:solidFill>
            </a:endParaRPr>
          </a:p>
        </p:txBody>
      </p:sp>
      <p:sp>
        <p:nvSpPr>
          <p:cNvPr id="26628" name="Text Placeholder 7"/>
          <p:cNvSpPr>
            <a:spLocks noGrp="1"/>
          </p:cNvSpPr>
          <p:nvPr>
            <p:ph type="body" sz="quarter" idx="13"/>
          </p:nvPr>
        </p:nvSpPr>
        <p:spPr bwMode="auto">
          <a:xfrm>
            <a:off x="685800" y="1828800"/>
            <a:ext cx="7822474" cy="4114800"/>
          </a:xfrm>
        </p:spPr>
        <p:txBody>
          <a:bodyPr wrap="square" numCol="1" anchor="t" anchorCtr="0" compatLnSpc="1">
            <a:prstTxWarp prst="textNoShape">
              <a:avLst/>
            </a:prstTxWarp>
          </a:bodyPr>
          <a:lstStyle/>
          <a:p>
            <a:pPr>
              <a:lnSpc>
                <a:spcPct val="90000"/>
              </a:lnSpc>
            </a:pPr>
            <a:r>
              <a:rPr lang="en-US" altLang="en-US" sz="1800" dirty="0" smtClean="0"/>
              <a:t>Strategically compelling deals at attractive price not requiring financing or having committed financing </a:t>
            </a:r>
            <a:br>
              <a:rPr lang="en-US" altLang="en-US" sz="1800" dirty="0" smtClean="0"/>
            </a:br>
            <a:r>
              <a:rPr lang="ja-JP" altLang="en-US" sz="1800" dirty="0" smtClean="0">
                <a:ea typeface="MS PGothic" panose="020B0600070205080204" pitchFamily="34" charset="-128"/>
              </a:rPr>
              <a:t>融資が不要または限定付与信枠のない、価格及び戦略的に魅力的な案件</a:t>
            </a:r>
            <a:endParaRPr lang="en-US" altLang="en-US" sz="1800" dirty="0" smtClean="0"/>
          </a:p>
          <a:p>
            <a:pPr>
              <a:lnSpc>
                <a:spcPct val="90000"/>
              </a:lnSpc>
            </a:pPr>
            <a:r>
              <a:rPr lang="en-US" altLang="en-US" sz="1800" dirty="0" smtClean="0"/>
              <a:t>Distressed transactions in or out of bankruptcy </a:t>
            </a:r>
            <a:br>
              <a:rPr lang="en-US" altLang="en-US" sz="1800" dirty="0" smtClean="0"/>
            </a:br>
            <a:r>
              <a:rPr lang="ja-JP" altLang="en-US" sz="1800" dirty="0" smtClean="0">
                <a:ea typeface="MS PGothic" panose="020B0600070205080204" pitchFamily="34" charset="-128"/>
              </a:rPr>
              <a:t>破産した会社の財政破綻取引</a:t>
            </a:r>
            <a:endParaRPr lang="en-US" altLang="en-US" sz="1800" dirty="0" smtClean="0"/>
          </a:p>
          <a:p>
            <a:pPr>
              <a:lnSpc>
                <a:spcPct val="90000"/>
              </a:lnSpc>
            </a:pPr>
            <a:r>
              <a:rPr lang="en-US" altLang="en-US" sz="1800" dirty="0" smtClean="0"/>
              <a:t>Strategic transactions structured as equity investments (with preferred shares / options) or joint ventures (with puts/calls)</a:t>
            </a:r>
            <a:r>
              <a:rPr lang="ja-JP" altLang="en-US" sz="1800" dirty="0" smtClean="0">
                <a:ea typeface="MS PGothic" panose="020B0600070205080204" pitchFamily="34" charset="-128"/>
              </a:rPr>
              <a:t> </a:t>
            </a:r>
            <a:r>
              <a:rPr lang="en-US" altLang="ja-JP" sz="1800" dirty="0" smtClean="0">
                <a:ea typeface="MS PGothic" panose="020B0600070205080204" pitchFamily="34" charset="-128"/>
              </a:rPr>
              <a:t/>
            </a:r>
            <a:br>
              <a:rPr lang="en-US" altLang="ja-JP" sz="1800" dirty="0" smtClean="0">
                <a:ea typeface="MS PGothic" panose="020B0600070205080204" pitchFamily="34" charset="-128"/>
              </a:rPr>
            </a:br>
            <a:r>
              <a:rPr lang="ja-JP" altLang="en-US" sz="1800" dirty="0" smtClean="0">
                <a:ea typeface="MS PGothic" panose="020B0600070205080204" pitchFamily="34" charset="-128"/>
              </a:rPr>
              <a:t>株式投資（優先株</a:t>
            </a:r>
            <a:r>
              <a:rPr lang="en-US" altLang="ja-JP" sz="1800" dirty="0" smtClean="0">
                <a:ea typeface="MS PGothic" panose="020B0600070205080204" pitchFamily="34" charset="-128"/>
              </a:rPr>
              <a:t>/</a:t>
            </a:r>
            <a:r>
              <a:rPr lang="ja-JP" altLang="en-US" sz="1800" dirty="0" smtClean="0">
                <a:ea typeface="MS PGothic" panose="020B0600070205080204" pitchFamily="34" charset="-128"/>
              </a:rPr>
              <a:t>オプション付）またはジョイントベンチャー（プット</a:t>
            </a:r>
            <a:r>
              <a:rPr lang="en-US" altLang="ja-JP" sz="1800" dirty="0" smtClean="0">
                <a:ea typeface="MS PGothic" panose="020B0600070205080204" pitchFamily="34" charset="-128"/>
              </a:rPr>
              <a:t>/</a:t>
            </a:r>
            <a:r>
              <a:rPr lang="ja-JP" altLang="en-US" sz="1800" dirty="0" smtClean="0">
                <a:ea typeface="MS PGothic" panose="020B0600070205080204" pitchFamily="34" charset="-128"/>
              </a:rPr>
              <a:t>コール付）として構成された戦略的取引</a:t>
            </a:r>
            <a:endParaRPr lang="en-US" altLang="en-US" sz="1800" dirty="0" smtClean="0"/>
          </a:p>
          <a:p>
            <a:pPr>
              <a:lnSpc>
                <a:spcPct val="90000"/>
              </a:lnSpc>
            </a:pPr>
            <a:r>
              <a:rPr lang="en-US" altLang="en-US" sz="1800" dirty="0" smtClean="0"/>
              <a:t>“Hot” sectors (e.g., home care, telemedicine, tech for remote work, </a:t>
            </a:r>
            <a:r>
              <a:rPr lang="en-US" altLang="en-US" sz="1800" dirty="0" err="1" smtClean="0"/>
              <a:t>fintech</a:t>
            </a:r>
            <a:r>
              <a:rPr lang="en-US" altLang="en-US" sz="1800" dirty="0" smtClean="0"/>
              <a:t>, software &amp; entertainment, disinfectant materials, vaccine development, diagnostics, logistics)</a:t>
            </a:r>
            <a:r>
              <a:rPr lang="ja-JP" altLang="en-US" sz="1800" dirty="0" smtClean="0">
                <a:ea typeface="MS PGothic" panose="020B0600070205080204" pitchFamily="34" charset="-128"/>
              </a:rPr>
              <a:t>　</a:t>
            </a:r>
            <a:r>
              <a:rPr lang="en-US" altLang="ja-JP" sz="1800" dirty="0" smtClean="0">
                <a:ea typeface="MS PGothic" panose="020B0600070205080204" pitchFamily="34" charset="-128"/>
              </a:rPr>
              <a:t/>
            </a:r>
            <a:br>
              <a:rPr lang="en-US" altLang="ja-JP" sz="1800" dirty="0" smtClean="0">
                <a:ea typeface="MS PGothic" panose="020B0600070205080204" pitchFamily="34" charset="-128"/>
              </a:rPr>
            </a:br>
            <a:r>
              <a:rPr lang="ja-JP" altLang="en-US" sz="1800" dirty="0" smtClean="0">
                <a:ea typeface="MS PGothic" panose="020B0600070205080204" pitchFamily="34" charset="-128"/>
              </a:rPr>
              <a:t>ホットなセクター（例：在宅医療、遠隔医療、在宅勤務テクノロジー、フィンテック、ソフトウェア＆エンターテイメント、消毒剤材料、ワクチン開発、診断、物流）</a:t>
            </a:r>
            <a:endParaRPr lang="en-US" altLang="en-US" sz="1800" dirty="0" smtClean="0"/>
          </a:p>
        </p:txBody>
      </p:sp>
      <p:sp>
        <p:nvSpPr>
          <p:cNvPr id="9" name="Text Placeholder 8"/>
          <p:cNvSpPr>
            <a:spLocks noGrp="1"/>
          </p:cNvSpPr>
          <p:nvPr>
            <p:ph type="body" idx="20"/>
          </p:nvPr>
        </p:nvSpPr>
        <p:spPr>
          <a:xfrm>
            <a:off x="9058275" y="1019175"/>
            <a:ext cx="2743200" cy="530225"/>
          </a:xfrm>
        </p:spPr>
        <p:txBody>
          <a:bodyPr wrap="square" numCol="1" compatLnSpc="1">
            <a:prstTxWarp prst="textNoShape">
              <a:avLst/>
            </a:prstTxWarp>
          </a:bodyPr>
          <a:lstStyle/>
          <a:p>
            <a:pPr>
              <a:defRPr/>
            </a:pPr>
            <a:r>
              <a:rPr lang="en-US" altLang="en-US" cap="none" dirty="0" smtClean="0">
                <a:solidFill>
                  <a:srgbClr val="F27557"/>
                </a:solidFill>
              </a:rPr>
              <a:t>TAKEAWAYS FOR JAPANESE COMPANIES:</a:t>
            </a:r>
          </a:p>
          <a:p>
            <a:pPr>
              <a:defRPr/>
            </a:pPr>
            <a:r>
              <a:rPr lang="ja-JP" altLang="en-US" cap="none" dirty="0" smtClean="0">
                <a:solidFill>
                  <a:srgbClr val="F27557"/>
                </a:solidFill>
                <a:ea typeface="MS PGothic" panose="020B0600070205080204" pitchFamily="34" charset="-128"/>
              </a:rPr>
              <a:t>日本企業にとっての重要点</a:t>
            </a:r>
            <a:endParaRPr lang="en-US" altLang="en-US" cap="none" dirty="0" smtClean="0">
              <a:solidFill>
                <a:srgbClr val="F27557"/>
              </a:solidFill>
            </a:endParaRPr>
          </a:p>
        </p:txBody>
      </p:sp>
      <p:sp>
        <p:nvSpPr>
          <p:cNvPr id="26630" name="Slide Number Placeholder 2"/>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1B77735D-3433-480A-B676-E19ACBE44B18}" type="slidenum">
              <a:rPr lang="en-US" altLang="en-US" smtClean="0">
                <a:solidFill>
                  <a:srgbClr val="000000"/>
                </a:solidFill>
                <a:latin typeface="Arial" panose="020B0604020202020204" pitchFamily="34" charset="0"/>
              </a:rPr>
              <a:pPr fontAlgn="base">
                <a:spcBef>
                  <a:spcPct val="0"/>
                </a:spcBef>
                <a:spcAft>
                  <a:spcPct val="0"/>
                </a:spcAft>
              </a:pPr>
              <a:t>4</a:t>
            </a:fld>
            <a:endParaRPr lang="en-US" altLang="en-US" smtClean="0">
              <a:solidFill>
                <a:srgbClr val="00000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53338" cy="1033463"/>
          </a:xfrm>
        </p:spPr>
        <p:txBody>
          <a:bodyPr wrap="square" numCol="1" compatLnSpc="1">
            <a:prstTxWarp prst="textNoShape">
              <a:avLst/>
            </a:prstTxWarp>
          </a:bodyPr>
          <a:lstStyle/>
          <a:p>
            <a:pPr>
              <a:defRPr/>
            </a:pPr>
            <a:r>
              <a:rPr lang="en-US" altLang="en-US" sz="2900" cap="none" dirty="0" smtClean="0"/>
              <a:t>CURRENT MARKET DYNAMICS</a:t>
            </a:r>
            <a:br>
              <a:rPr lang="en-US" altLang="en-US" sz="2900" cap="none" dirty="0" smtClean="0"/>
            </a:br>
            <a:r>
              <a:rPr lang="ja-JP" altLang="en-US" sz="2900" cap="none" dirty="0" smtClean="0">
                <a:ea typeface="MS PGothic" panose="020B0600070205080204" pitchFamily="34" charset="-128"/>
              </a:rPr>
              <a:t>現在の市場動向</a:t>
            </a:r>
            <a:endParaRPr lang="en-US" altLang="en-US" sz="2900" cap="none" dirty="0" smtClean="0"/>
          </a:p>
        </p:txBody>
      </p:sp>
      <p:sp>
        <p:nvSpPr>
          <p:cNvPr id="27651" name="Content Placeholder 2"/>
          <p:cNvSpPr>
            <a:spLocks noGrp="1"/>
          </p:cNvSpPr>
          <p:nvPr>
            <p:ph idx="1"/>
          </p:nvPr>
        </p:nvSpPr>
        <p:spPr bwMode="auto">
          <a:xfrm>
            <a:off x="8969375" y="2571750"/>
            <a:ext cx="2762250" cy="4737100"/>
          </a:xfrm>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en-US" sz="1600" smtClean="0">
                <a:solidFill>
                  <a:schemeClr val="accent1"/>
                </a:solidFill>
              </a:rPr>
              <a:t>With proper risk mitigation, the current environment is attractive for strategic long-term investors </a:t>
            </a:r>
            <a:br>
              <a:rPr lang="en-US" altLang="en-US" sz="1600" smtClean="0">
                <a:solidFill>
                  <a:schemeClr val="accent1"/>
                </a:solidFill>
              </a:rPr>
            </a:br>
            <a:r>
              <a:rPr lang="ja-JP" altLang="en-US" sz="1600" smtClean="0">
                <a:solidFill>
                  <a:schemeClr val="accent1"/>
                </a:solidFill>
                <a:ea typeface="MS PGothic" panose="020B0600070205080204" pitchFamily="34" charset="-128"/>
              </a:rPr>
              <a:t>適切なリスク軽減が図られていれば、現在の環境は、戦略的な長期投資家にとって魅力的である</a:t>
            </a:r>
          </a:p>
          <a:p>
            <a:pPr marL="285750" indent="-285750">
              <a:buFont typeface="Arial" panose="020B0604020202020204" pitchFamily="34" charset="0"/>
              <a:buChar char="•"/>
            </a:pPr>
            <a:endParaRPr lang="en-US" altLang="en-US" sz="1600" smtClean="0">
              <a:solidFill>
                <a:schemeClr val="accent1"/>
              </a:solidFill>
            </a:endParaRPr>
          </a:p>
        </p:txBody>
      </p:sp>
      <p:sp>
        <p:nvSpPr>
          <p:cNvPr id="27652" name="Text Placeholder 3"/>
          <p:cNvSpPr>
            <a:spLocks noGrp="1"/>
          </p:cNvSpPr>
          <p:nvPr>
            <p:ph type="body" sz="quarter" idx="13"/>
          </p:nvPr>
        </p:nvSpPr>
        <p:spPr bwMode="auto">
          <a:xfrm>
            <a:off x="685800" y="1828800"/>
            <a:ext cx="7616825" cy="4114800"/>
          </a:xfrm>
        </p:spPr>
        <p:txBody>
          <a:bodyPr wrap="square" numCol="1" anchor="t" anchorCtr="0" compatLnSpc="1">
            <a:prstTxWarp prst="textNoShape">
              <a:avLst/>
            </a:prstTxWarp>
          </a:bodyPr>
          <a:lstStyle/>
          <a:p>
            <a:pPr>
              <a:lnSpc>
                <a:spcPct val="90000"/>
              </a:lnSpc>
            </a:pPr>
            <a:r>
              <a:rPr lang="en-US" altLang="en-US" sz="1600" dirty="0" smtClean="0"/>
              <a:t>Current deal dynamics generally favor buyers, although some deals in hot sectors appear less affected</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現在のディール動向は一般的に買い手に有利。ただしホットなセクターでのディールには影響を受けにくいものもある</a:t>
            </a:r>
            <a:endParaRPr lang="en-US" altLang="en-US" sz="1600" dirty="0" smtClean="0"/>
          </a:p>
          <a:p>
            <a:pPr>
              <a:lnSpc>
                <a:spcPct val="90000"/>
              </a:lnSpc>
            </a:pPr>
            <a:r>
              <a:rPr lang="en-US" altLang="en-US" sz="1600" dirty="0" smtClean="0"/>
              <a:t>Greater opportunity for buyers to revisit traditional deal terms, e.g., purchase price adjustment mechanics, special closing conditions, indemnification parameters </a:t>
            </a:r>
            <a:br>
              <a:rPr lang="en-US" altLang="en-US" sz="1600" dirty="0" smtClean="0"/>
            </a:br>
            <a:r>
              <a:rPr lang="ja-JP" altLang="en-US" sz="1600" dirty="0" smtClean="0">
                <a:ea typeface="MS PGothic" panose="020B0600070205080204" pitchFamily="34" charset="-128"/>
              </a:rPr>
              <a:t>買い手が従来の取引条件（例：購入価格調整の仕組み、特別なクロージング条件、補償の要素など）を再検討するよい機会</a:t>
            </a:r>
            <a:endParaRPr lang="en-US" altLang="en-US" sz="1600" dirty="0" smtClean="0"/>
          </a:p>
          <a:p>
            <a:pPr>
              <a:lnSpc>
                <a:spcPct val="90000"/>
              </a:lnSpc>
            </a:pPr>
            <a:r>
              <a:rPr lang="en-US" altLang="en-US" sz="1600" dirty="0" smtClean="0"/>
              <a:t>More earn-outs, milestone payments, and other value protection techniques</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ja-JP" altLang="en-US" sz="1600" dirty="0" smtClean="0">
                <a:ea typeface="MS PGothic" panose="020B0600070205080204" pitchFamily="34" charset="-128"/>
              </a:rPr>
              <a:t>アーンアウトやマイルストーンペイメントなど、価値を守るためのテクニックが増加</a:t>
            </a:r>
            <a:endParaRPr lang="en-US" altLang="en-US" sz="1600" dirty="0" smtClean="0"/>
          </a:p>
          <a:p>
            <a:pPr>
              <a:lnSpc>
                <a:spcPct val="90000"/>
              </a:lnSpc>
            </a:pPr>
            <a:r>
              <a:rPr lang="en-US" altLang="en-US" sz="1600" dirty="0" smtClean="0"/>
              <a:t>Some emerging practices and terms may have staying power; after the 2008 Financial Crisis, sellers’ market returned within a few years</a:t>
            </a:r>
            <a:r>
              <a:rPr lang="ja-JP" altLang="en-US" sz="1600" dirty="0" smtClean="0">
                <a:ea typeface="MS PGothic" panose="020B0600070205080204" pitchFamily="34" charset="-128"/>
              </a:rPr>
              <a:t>　</a:t>
            </a:r>
            <a:r>
              <a:rPr lang="en-US" altLang="ja-JP" sz="1600" dirty="0" smtClean="0">
                <a:ea typeface="MS PGothic" panose="020B0600070205080204" pitchFamily="34" charset="-128"/>
              </a:rPr>
              <a:t/>
            </a:r>
            <a:br>
              <a:rPr lang="en-US" altLang="ja-JP" sz="1600" dirty="0" smtClean="0">
                <a:ea typeface="MS PGothic" panose="020B0600070205080204" pitchFamily="34" charset="-128"/>
              </a:rPr>
            </a:br>
            <a:r>
              <a:rPr lang="en-US" altLang="ja-JP" sz="1600" dirty="0" smtClean="0">
                <a:ea typeface="MS PGothic" panose="020B0600070205080204" pitchFamily="34" charset="-128"/>
              </a:rPr>
              <a:t>2008</a:t>
            </a:r>
            <a:r>
              <a:rPr lang="ja-JP" altLang="en-US" sz="1600" dirty="0" smtClean="0">
                <a:ea typeface="MS PGothic" panose="020B0600070205080204" pitchFamily="34" charset="-128"/>
              </a:rPr>
              <a:t>年の金融危機の数年以内に売り手市場が復活した。新しい手法や取引条件が存続する</a:t>
            </a:r>
            <a:r>
              <a:rPr lang="ja-JP" altLang="en-US" sz="1600" dirty="0">
                <a:ea typeface="MS PGothic" panose="020B0600070205080204" pitchFamily="34" charset="-128"/>
              </a:rPr>
              <a:t>可能</a:t>
            </a:r>
            <a:r>
              <a:rPr lang="ja-JP" altLang="en-US" sz="1600" dirty="0" smtClean="0">
                <a:ea typeface="MS PGothic" panose="020B0600070205080204" pitchFamily="34" charset="-128"/>
              </a:rPr>
              <a:t>性がある</a:t>
            </a:r>
            <a:endParaRPr lang="en-US" altLang="en-US" sz="1600" dirty="0" smtClean="0">
              <a:solidFill>
                <a:srgbClr val="FF0000"/>
              </a:solidFill>
            </a:endParaRPr>
          </a:p>
        </p:txBody>
      </p:sp>
      <p:sp>
        <p:nvSpPr>
          <p:cNvPr id="5" name="Text Placeholder 4"/>
          <p:cNvSpPr>
            <a:spLocks noGrp="1"/>
          </p:cNvSpPr>
          <p:nvPr>
            <p:ph type="body" idx="20"/>
          </p:nvPr>
        </p:nvSpPr>
        <p:spPr>
          <a:xfrm>
            <a:off x="8988425" y="1828800"/>
            <a:ext cx="2743200" cy="530225"/>
          </a:xfrm>
        </p:spPr>
        <p:txBody>
          <a:bodyPr wrap="square" numCol="1" compatLnSpc="1">
            <a:prstTxWarp prst="textNoShape">
              <a:avLst/>
            </a:prstTxWarp>
          </a:bodyPr>
          <a:lstStyle/>
          <a:p>
            <a:pPr>
              <a:defRPr/>
            </a:pPr>
            <a:r>
              <a:rPr lang="en-US" altLang="en-US" cap="none" dirty="0" smtClean="0">
                <a:solidFill>
                  <a:srgbClr val="F27557"/>
                </a:solidFill>
              </a:rPr>
              <a:t>TAKEAWAY FOR JAPANESE COMPANIES:</a:t>
            </a:r>
            <a:br>
              <a:rPr lang="en-US" altLang="en-US" cap="none" dirty="0" smtClean="0">
                <a:solidFill>
                  <a:srgbClr val="F27557"/>
                </a:solidFill>
              </a:rPr>
            </a:br>
            <a:r>
              <a:rPr lang="ja-JP" altLang="en-US" cap="none" dirty="0" smtClean="0">
                <a:solidFill>
                  <a:srgbClr val="F27557"/>
                </a:solidFill>
                <a:ea typeface="MS PGothic" panose="020B0600070205080204" pitchFamily="34" charset="-128"/>
              </a:rPr>
              <a:t>日本企業にとっての重要点</a:t>
            </a:r>
            <a:endParaRPr lang="en-US" altLang="en-US" cap="none" dirty="0" smtClean="0">
              <a:solidFill>
                <a:srgbClr val="F27557"/>
              </a:solidFill>
            </a:endParaRPr>
          </a:p>
          <a:p>
            <a:pPr>
              <a:defRPr/>
            </a:pPr>
            <a:endParaRPr lang="en-US" altLang="en-US" cap="none" dirty="0" smtClean="0">
              <a:solidFill>
                <a:srgbClr val="F27557"/>
              </a:solidFill>
            </a:endParaRPr>
          </a:p>
        </p:txBody>
      </p:sp>
      <p:sp>
        <p:nvSpPr>
          <p:cNvPr id="27654" name="Slide Number Placeholder 8"/>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7052D025-D811-4A35-B42A-429A7ED861CA}" type="slidenum">
              <a:rPr lang="en-US" altLang="en-US" smtClean="0">
                <a:solidFill>
                  <a:srgbClr val="000000"/>
                </a:solidFill>
                <a:latin typeface="Arial" panose="020B0604020202020204" pitchFamily="34" charset="0"/>
              </a:rPr>
              <a:pPr fontAlgn="base">
                <a:spcBef>
                  <a:spcPct val="0"/>
                </a:spcBef>
                <a:spcAft>
                  <a:spcPct val="0"/>
                </a:spcAft>
              </a:pPr>
              <a:t>5</a:t>
            </a:fld>
            <a:endParaRPr lang="en-US" altLang="en-US" smtClean="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71550"/>
            <a:ext cx="7653338" cy="1033463"/>
          </a:xfrm>
        </p:spPr>
        <p:txBody>
          <a:bodyPr vert="horz" wrap="square" lIns="0" tIns="0" rIns="0" bIns="0" numCol="1" rtlCol="0" anchor="b" anchorCtr="0" compatLnSpc="1">
            <a:prstTxWarp prst="textNoShape">
              <a:avLst/>
            </a:prstTxWarp>
            <a:normAutofit fontScale="90000"/>
          </a:bodyPr>
          <a:lstStyle/>
          <a:p>
            <a:r>
              <a:rPr lang="en-US" altLang="en-US" sz="2900" cap="none" dirty="0"/>
              <a:t>DUE DILIGENCE AND DEAL PROCESS DURING PANDEMIC </a:t>
            </a:r>
            <a:br>
              <a:rPr lang="en-US" altLang="en-US" sz="2900" cap="none" dirty="0"/>
            </a:br>
            <a:r>
              <a:rPr lang="ja-JP" altLang="en-US" sz="2900" cap="none" dirty="0"/>
              <a:t>パンデミック下におけるデューディリジェンスと取引プロセス</a:t>
            </a:r>
            <a:endParaRPr lang="en-US" altLang="en-US" sz="2900" cap="none" dirty="0"/>
          </a:p>
        </p:txBody>
      </p:sp>
      <p:sp>
        <p:nvSpPr>
          <p:cNvPr id="28675" name="Content Placeholder 2"/>
          <p:cNvSpPr>
            <a:spLocks noGrp="1"/>
          </p:cNvSpPr>
          <p:nvPr>
            <p:ph idx="1"/>
          </p:nvPr>
        </p:nvSpPr>
        <p:spPr bwMode="auto">
          <a:xfrm>
            <a:off x="8969375" y="2563813"/>
            <a:ext cx="2762250" cy="4737100"/>
          </a:xfrm>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en-US" sz="1600" dirty="0" smtClean="0">
                <a:solidFill>
                  <a:schemeClr val="accent1"/>
                </a:solidFill>
              </a:rPr>
              <a:t>Longer and more rigorous due diligence process and deal preparation suits timing expectations of Japanese companies</a:t>
            </a:r>
            <a:r>
              <a:rPr lang="ja-JP" altLang="en-US" sz="1600" dirty="0" smtClean="0">
                <a:solidFill>
                  <a:schemeClr val="accent1"/>
                </a:solidFill>
                <a:ea typeface="MS PGothic" panose="020B0600070205080204" pitchFamily="34" charset="-128"/>
              </a:rPr>
              <a:t>　</a:t>
            </a:r>
            <a:r>
              <a:rPr lang="en-US" altLang="ja-JP" sz="1600" dirty="0" smtClean="0">
                <a:solidFill>
                  <a:schemeClr val="accent1"/>
                </a:solidFill>
                <a:ea typeface="MS PGothic" panose="020B0600070205080204" pitchFamily="34" charset="-128"/>
              </a:rPr>
              <a:t/>
            </a:r>
            <a:br>
              <a:rPr lang="en-US" altLang="ja-JP" sz="1600" dirty="0" smtClean="0">
                <a:solidFill>
                  <a:schemeClr val="accent1"/>
                </a:solidFill>
                <a:ea typeface="MS PGothic" panose="020B0600070205080204" pitchFamily="34" charset="-128"/>
              </a:rPr>
            </a:br>
            <a:r>
              <a:rPr lang="ja-JP" altLang="en-US" sz="1600" dirty="0" smtClean="0">
                <a:solidFill>
                  <a:schemeClr val="accent1"/>
                </a:solidFill>
                <a:ea typeface="MS PGothic" panose="020B0600070205080204" pitchFamily="34" charset="-128"/>
              </a:rPr>
              <a:t>デューディリジェンスプロセスとディール準備の長期化・厳格化により、日本企業の望むタイミングに合うように</a:t>
            </a:r>
          </a:p>
          <a:p>
            <a:pPr marL="285750" indent="-285750">
              <a:buFont typeface="Arial" panose="020B0604020202020204" pitchFamily="34" charset="0"/>
              <a:buChar char="•"/>
            </a:pPr>
            <a:endParaRPr lang="en-US" altLang="en-US" sz="1600" dirty="0" smtClean="0">
              <a:solidFill>
                <a:schemeClr val="accent1"/>
              </a:solidFill>
            </a:endParaRPr>
          </a:p>
          <a:p>
            <a:pPr marL="285750" indent="-285750"/>
            <a:endParaRPr lang="en-US" altLang="en-US" b="1" dirty="0" smtClean="0"/>
          </a:p>
        </p:txBody>
      </p:sp>
      <p:sp>
        <p:nvSpPr>
          <p:cNvPr id="4" name="Text Placeholder 3"/>
          <p:cNvSpPr>
            <a:spLocks noGrp="1"/>
          </p:cNvSpPr>
          <p:nvPr>
            <p:ph type="body" sz="quarter" idx="13"/>
          </p:nvPr>
        </p:nvSpPr>
        <p:spPr>
          <a:xfrm>
            <a:off x="685800" y="2373313"/>
            <a:ext cx="7616825" cy="4114800"/>
          </a:xfrm>
        </p:spPr>
        <p:txBody>
          <a:bodyPr wrap="square" numCol="1" anchor="t" anchorCtr="0" compatLnSpc="1">
            <a:prstTxWarp prst="textNoShape">
              <a:avLst/>
            </a:prstTxWarp>
            <a:normAutofit lnSpcReduction="10000"/>
          </a:bodyPr>
          <a:lstStyle/>
          <a:p>
            <a:pPr>
              <a:lnSpc>
                <a:spcPct val="90000"/>
              </a:lnSpc>
              <a:defRPr/>
            </a:pPr>
            <a:r>
              <a:rPr lang="en-US" altLang="en-US" sz="1700" dirty="0" err="1" smtClean="0"/>
              <a:t>VDRs</a:t>
            </a:r>
            <a:r>
              <a:rPr lang="en-US" altLang="en-US" sz="1700" dirty="0" smtClean="0"/>
              <a:t> and virtual meetings facilitate the process</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en-US" altLang="ja-JP" sz="1700" dirty="0" err="1" smtClean="0">
                <a:ea typeface="MS PGothic" panose="020B0600070205080204" pitchFamily="34" charset="-128"/>
              </a:rPr>
              <a:t>VDR</a:t>
            </a:r>
            <a:r>
              <a:rPr lang="ja-JP" altLang="en-US" sz="1700" dirty="0" smtClean="0">
                <a:ea typeface="MS PGothic" panose="020B0600070205080204" pitchFamily="34" charset="-128"/>
              </a:rPr>
              <a:t>とバーチャルミーティングがプロセスを促進</a:t>
            </a:r>
            <a:endParaRPr lang="en-US" altLang="en-US" sz="1700" dirty="0" smtClean="0"/>
          </a:p>
          <a:p>
            <a:pPr>
              <a:lnSpc>
                <a:spcPct val="90000"/>
              </a:lnSpc>
              <a:defRPr/>
            </a:pPr>
            <a:r>
              <a:rPr lang="en-US" altLang="en-US" sz="1700" dirty="0" smtClean="0"/>
              <a:t>Not everything can be done virtually: environmental assessments, site visits may require special provisions</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すべてがバーチャルで可能とはならない：環境アセスメント、現地視察には特別な規定が必要となる可能性</a:t>
            </a:r>
            <a:endParaRPr lang="en-US" altLang="en-US" sz="1700" dirty="0" smtClean="0"/>
          </a:p>
          <a:p>
            <a:pPr>
              <a:lnSpc>
                <a:spcPct val="90000"/>
              </a:lnSpc>
              <a:defRPr/>
            </a:pPr>
            <a:r>
              <a:rPr lang="en-US" altLang="en-US" sz="1700" dirty="0" smtClean="0"/>
              <a:t>Increased due diligence on measures taken and to be taken by targets in response to pandemic (including use of stimulus funds, employee and customer safety, salary policies, structure of supply chain, terms of contracts with suppliers and customers)</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パンデミックに対応するためにターゲットが取った又は取る措置（景気刺激対策基金の活用、従業員や顧客の安全、給与方針、サプライチェーンの構造、サプライヤーや顧客との契約条件を含む）についてのデューディリジェンスが増加</a:t>
            </a:r>
            <a:endParaRPr lang="en-US" altLang="en-US" sz="1700" dirty="0" smtClean="0"/>
          </a:p>
          <a:p>
            <a:pPr>
              <a:lnSpc>
                <a:spcPct val="90000"/>
              </a:lnSpc>
              <a:defRPr/>
            </a:pPr>
            <a:r>
              <a:rPr lang="en-US" altLang="en-US" sz="1700" dirty="0" smtClean="0"/>
              <a:t>Increased attention to post-closing integration and/or reorganization, especially in distressed M&amp;A </a:t>
            </a:r>
            <a:br>
              <a:rPr lang="en-US" altLang="en-US" sz="1700" dirty="0" smtClean="0"/>
            </a:br>
            <a:r>
              <a:rPr lang="ja-JP" altLang="en-US" sz="1700" dirty="0" smtClean="0">
                <a:ea typeface="MS PGothic" panose="020B0600070205080204" pitchFamily="34" charset="-128"/>
              </a:rPr>
              <a:t>特に財政破綻会社をめぐる</a:t>
            </a:r>
            <a:r>
              <a:rPr lang="en-US" altLang="ja-JP" sz="1700" dirty="0" smtClean="0">
                <a:ea typeface="MS PGothic" panose="020B0600070205080204" pitchFamily="34" charset="-128"/>
              </a:rPr>
              <a:t>M&amp;A</a:t>
            </a:r>
            <a:r>
              <a:rPr lang="ja-JP" altLang="en-US" sz="1700" dirty="0" smtClean="0">
                <a:ea typeface="MS PGothic" panose="020B0600070205080204" pitchFamily="34" charset="-128"/>
              </a:rPr>
              <a:t>における、クロージング後の統合・再編への注目度が高まっている </a:t>
            </a:r>
          </a:p>
          <a:p>
            <a:pPr>
              <a:lnSpc>
                <a:spcPct val="90000"/>
              </a:lnSpc>
              <a:defRPr/>
            </a:pPr>
            <a:endParaRPr lang="en-US" altLang="en-US" sz="1600" dirty="0" smtClean="0"/>
          </a:p>
        </p:txBody>
      </p:sp>
      <p:sp>
        <p:nvSpPr>
          <p:cNvPr id="5" name="Text Placeholder 4"/>
          <p:cNvSpPr>
            <a:spLocks noGrp="1"/>
          </p:cNvSpPr>
          <p:nvPr>
            <p:ph type="body" idx="20"/>
          </p:nvPr>
        </p:nvSpPr>
        <p:spPr>
          <a:xfrm>
            <a:off x="8988425" y="1828800"/>
            <a:ext cx="2743200" cy="530225"/>
          </a:xfrm>
        </p:spPr>
        <p:txBody>
          <a:bodyPr wrap="square" numCol="1" compatLnSpc="1">
            <a:prstTxWarp prst="textNoShape">
              <a:avLst/>
            </a:prstTxWarp>
          </a:bodyPr>
          <a:lstStyle/>
          <a:p>
            <a:pPr>
              <a:defRPr/>
            </a:pPr>
            <a:r>
              <a:rPr lang="en-US" altLang="en-US" cap="none" dirty="0" smtClean="0">
                <a:solidFill>
                  <a:srgbClr val="F27557"/>
                </a:solidFill>
              </a:rPr>
              <a:t>TAKEAWAY FOR JAPANESE COMPANIES:</a:t>
            </a:r>
            <a:br>
              <a:rPr lang="en-US" altLang="en-US" cap="none" dirty="0" smtClean="0">
                <a:solidFill>
                  <a:srgbClr val="F27557"/>
                </a:solidFill>
              </a:rPr>
            </a:br>
            <a:r>
              <a:rPr lang="ja-JP" altLang="en-US" cap="none" dirty="0" smtClean="0">
                <a:solidFill>
                  <a:srgbClr val="F27557"/>
                </a:solidFill>
                <a:ea typeface="MS PGothic" panose="020B0600070205080204" pitchFamily="34" charset="-128"/>
              </a:rPr>
              <a:t>日本企業にとっての重要点</a:t>
            </a:r>
            <a:endParaRPr lang="en-US" altLang="en-US" cap="none" dirty="0" smtClean="0">
              <a:solidFill>
                <a:srgbClr val="F27557"/>
              </a:solidFill>
            </a:endParaRPr>
          </a:p>
          <a:p>
            <a:pPr>
              <a:defRPr/>
            </a:pPr>
            <a:endParaRPr lang="en-US" altLang="en-US" cap="none" dirty="0" smtClean="0">
              <a:solidFill>
                <a:srgbClr val="F27557"/>
              </a:solidFill>
            </a:endParaRPr>
          </a:p>
        </p:txBody>
      </p:sp>
      <p:sp>
        <p:nvSpPr>
          <p:cNvPr id="28678" name="Slide Number Placeholder 8"/>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E0890948-8ED3-4A90-BF53-457B2EB25A44}" type="slidenum">
              <a:rPr lang="en-US" altLang="en-US" smtClean="0">
                <a:solidFill>
                  <a:srgbClr val="000000"/>
                </a:solidFill>
                <a:latin typeface="Arial" panose="020B0604020202020204" pitchFamily="34" charset="0"/>
              </a:rPr>
              <a:pPr fontAlgn="base">
                <a:spcBef>
                  <a:spcPct val="0"/>
                </a:spcBef>
                <a:spcAft>
                  <a:spcPct val="0"/>
                </a:spcAft>
              </a:pPr>
              <a:t>6</a:t>
            </a:fld>
            <a:endParaRPr lang="en-US" altLang="en-US" smtClean="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3275"/>
            <a:ext cx="7653338" cy="1033463"/>
          </a:xfrm>
        </p:spPr>
        <p:txBody>
          <a:bodyPr vert="horz" wrap="square" lIns="0" tIns="0" rIns="0" bIns="0" numCol="1" rtlCol="0" anchor="b" anchorCtr="0" compatLnSpc="1">
            <a:prstTxWarp prst="textNoShape">
              <a:avLst/>
            </a:prstTxWarp>
            <a:normAutofit fontScale="90000"/>
          </a:bodyPr>
          <a:lstStyle/>
          <a:p>
            <a:r>
              <a:rPr lang="en-US" altLang="en-US" sz="2900" cap="none"/>
              <a:t>BRIDGING VALUATION GAPS AND PROTECTING VALUE (1 OF 2)</a:t>
            </a:r>
            <a:br>
              <a:rPr lang="en-US" altLang="en-US" sz="2900" cap="none"/>
            </a:br>
            <a:r>
              <a:rPr lang="ja-JP" altLang="en-US" sz="2900" cap="none"/>
              <a:t>バリエーション・ギャップの解消とバリュープロテクション（１／２）</a:t>
            </a:r>
            <a:endParaRPr lang="en-US" altLang="en-US" sz="2900" cap="none"/>
          </a:p>
        </p:txBody>
      </p:sp>
      <p:sp>
        <p:nvSpPr>
          <p:cNvPr id="29699" name="Content Placeholder 45"/>
          <p:cNvSpPr>
            <a:spLocks noGrp="1"/>
          </p:cNvSpPr>
          <p:nvPr>
            <p:ph idx="1"/>
          </p:nvPr>
        </p:nvSpPr>
        <p:spPr bwMode="auto">
          <a:xfrm>
            <a:off x="8978900" y="1554163"/>
            <a:ext cx="3038475" cy="4737100"/>
          </a:xfrm>
        </p:spPr>
        <p:txBody>
          <a:bodyPr wrap="square" numCol="1" anchor="t" anchorCtr="0" compatLnSpc="1">
            <a:prstTxWarp prst="textNoShape">
              <a:avLst/>
            </a:prstTxWarp>
          </a:bodyPr>
          <a:lstStyle/>
          <a:p>
            <a:pPr eaLnBrk="1" hangingPunct="1">
              <a:spcAft>
                <a:spcPts val="1200"/>
              </a:spcAft>
            </a:pPr>
            <a:r>
              <a:rPr lang="en-US" altLang="en-US" dirty="0" smtClean="0">
                <a:solidFill>
                  <a:schemeClr val="accent1"/>
                </a:solidFill>
              </a:rPr>
              <a:t>Deal 1 (US): Buyer commits to maintain stand-alone business but has unfettered management control limited only by covenant not to take any steps with the intent to reduce earn-out consideration</a:t>
            </a:r>
            <a:r>
              <a:rPr lang="ja-JP" altLang="en-US" dirty="0" smtClean="0">
                <a:solidFill>
                  <a:schemeClr val="accent1"/>
                </a:solidFill>
                <a:ea typeface="MS PGothic" panose="020B0600070205080204" pitchFamily="34" charset="-128"/>
              </a:rPr>
              <a:t>　ディール</a:t>
            </a:r>
            <a:r>
              <a:rPr lang="en-US" altLang="ja-JP" dirty="0" smtClean="0">
                <a:solidFill>
                  <a:schemeClr val="accent1"/>
                </a:solidFill>
                <a:ea typeface="MS PGothic" panose="020B0600070205080204" pitchFamily="34" charset="-128"/>
              </a:rPr>
              <a:t>1</a:t>
            </a:r>
            <a:r>
              <a:rPr lang="ja-JP" altLang="en-US" dirty="0" smtClean="0">
                <a:solidFill>
                  <a:schemeClr val="accent1"/>
                </a:solidFill>
                <a:ea typeface="MS PGothic" panose="020B0600070205080204" pitchFamily="34" charset="-128"/>
              </a:rPr>
              <a:t>（米国）。買い手は独立した事業を維持することを約束するが、自由な経営コントロールを手にし、アーンアウトの対価の減少を意図した措置を取らないことのみが条件とされるている</a:t>
            </a:r>
            <a:endParaRPr lang="en-US" altLang="en-US" dirty="0" smtClean="0">
              <a:solidFill>
                <a:schemeClr val="accent1"/>
              </a:solidFill>
            </a:endParaRPr>
          </a:p>
          <a:p>
            <a:pPr eaLnBrk="1" hangingPunct="1">
              <a:spcAft>
                <a:spcPts val="1200"/>
              </a:spcAft>
            </a:pPr>
            <a:r>
              <a:rPr lang="en-US" altLang="en-US" dirty="0" smtClean="0">
                <a:solidFill>
                  <a:schemeClr val="accent1"/>
                </a:solidFill>
              </a:rPr>
              <a:t>Deal 2 (Europe): Buyer pays 80% of the purchase price though earn-out based on milestones relating to the development and sale of vaccines, with buyer’s commercially reasonable efforts to obtain regulatory approvals for the products; reporting and control hot negotiation topics</a:t>
            </a:r>
            <a:r>
              <a:rPr lang="ja-JP" altLang="en-US" dirty="0" smtClean="0">
                <a:solidFill>
                  <a:schemeClr val="accent1"/>
                </a:solidFill>
                <a:ea typeface="MS PGothic" panose="020B0600070205080204" pitchFamily="34" charset="-128"/>
              </a:rPr>
              <a:t>　ディール</a:t>
            </a:r>
            <a:r>
              <a:rPr lang="en-US" altLang="ja-JP" dirty="0" smtClean="0">
                <a:solidFill>
                  <a:schemeClr val="accent1"/>
                </a:solidFill>
                <a:ea typeface="MS PGothic" panose="020B0600070205080204" pitchFamily="34" charset="-128"/>
              </a:rPr>
              <a:t>2</a:t>
            </a:r>
            <a:r>
              <a:rPr lang="ja-JP" altLang="en-US" dirty="0" smtClean="0">
                <a:solidFill>
                  <a:schemeClr val="accent1"/>
                </a:solidFill>
                <a:ea typeface="MS PGothic" panose="020B0600070205080204" pitchFamily="34" charset="-128"/>
              </a:rPr>
              <a:t>（欧州）。買い手はワクチン開発と販売に応じたマイルストーンに基づきアーンアウトを通じて購入価格の</a:t>
            </a:r>
            <a:r>
              <a:rPr lang="en-US" altLang="ja-JP" dirty="0" smtClean="0">
                <a:solidFill>
                  <a:schemeClr val="accent1"/>
                </a:solidFill>
                <a:ea typeface="MS PGothic" panose="020B0600070205080204" pitchFamily="34" charset="-128"/>
              </a:rPr>
              <a:t>80</a:t>
            </a:r>
            <a:r>
              <a:rPr lang="ja-JP" altLang="en-US" dirty="0" smtClean="0">
                <a:solidFill>
                  <a:schemeClr val="accent1"/>
                </a:solidFill>
                <a:ea typeface="MS PGothic" panose="020B0600070205080204" pitchFamily="34" charset="-128"/>
              </a:rPr>
              <a:t>％を支払うが、製品につき規制当局からの承認を得るために商業的に合理的な努力をする。報告及び重要な交渉事項のコントロール</a:t>
            </a:r>
          </a:p>
          <a:p>
            <a:pPr eaLnBrk="1" hangingPunct="1">
              <a:spcAft>
                <a:spcPts val="1200"/>
              </a:spcAft>
            </a:pPr>
            <a:endParaRPr lang="en-US" altLang="en-US" dirty="0" smtClean="0">
              <a:solidFill>
                <a:schemeClr val="accent1"/>
              </a:solidFill>
            </a:endParaRPr>
          </a:p>
        </p:txBody>
      </p:sp>
      <p:sp>
        <p:nvSpPr>
          <p:cNvPr id="29700" name="Text Placeholder 2"/>
          <p:cNvSpPr>
            <a:spLocks noGrp="1"/>
          </p:cNvSpPr>
          <p:nvPr>
            <p:ph type="body" sz="quarter" idx="13"/>
          </p:nvPr>
        </p:nvSpPr>
        <p:spPr bwMode="auto">
          <a:xfrm>
            <a:off x="685800" y="2281238"/>
            <a:ext cx="7616825" cy="4114800"/>
          </a:xfrm>
        </p:spPr>
        <p:txBody>
          <a:bodyPr wrap="square" numCol="1" anchor="t" anchorCtr="0" compatLnSpc="1">
            <a:prstTxWarp prst="textNoShape">
              <a:avLst/>
            </a:prstTxWarp>
          </a:bodyPr>
          <a:lstStyle/>
          <a:p>
            <a:pPr eaLnBrk="1" hangingPunct="1">
              <a:lnSpc>
                <a:spcPct val="90000"/>
              </a:lnSpc>
            </a:pPr>
            <a:r>
              <a:rPr lang="en-US" altLang="en-US" sz="1700" dirty="0" smtClean="0"/>
              <a:t>Customary valuation methods less meaningful </a:t>
            </a:r>
            <a:br>
              <a:rPr lang="en-US" altLang="en-US" sz="1700" dirty="0" smtClean="0"/>
            </a:br>
            <a:r>
              <a:rPr lang="ja-JP" altLang="en-US" sz="1700" dirty="0" smtClean="0">
                <a:ea typeface="MS PGothic" panose="020B0600070205080204" pitchFamily="34" charset="-128"/>
              </a:rPr>
              <a:t>慣習的な評価方法の意味が薄れてきている</a:t>
            </a:r>
            <a:endParaRPr lang="en-US" altLang="en-US" sz="1700" dirty="0" smtClean="0"/>
          </a:p>
          <a:p>
            <a:pPr eaLnBrk="1" hangingPunct="1">
              <a:lnSpc>
                <a:spcPct val="90000"/>
              </a:lnSpc>
            </a:pPr>
            <a:r>
              <a:rPr lang="en-US" altLang="en-US" sz="1700" dirty="0" smtClean="0"/>
              <a:t>More earn-outs and seller financing</a:t>
            </a:r>
            <a:r>
              <a:rPr lang="ja-JP" altLang="en-US" sz="1700" dirty="0" smtClean="0">
                <a:ea typeface="MS PGothic" panose="020B0600070205080204" pitchFamily="34" charset="-128"/>
              </a:rPr>
              <a:t>　アーンアウトと売り手ファイナンスの増加</a:t>
            </a:r>
            <a:endParaRPr lang="en-US" altLang="en-US" sz="1700" dirty="0" smtClean="0"/>
          </a:p>
          <a:p>
            <a:pPr eaLnBrk="1" hangingPunct="1">
              <a:lnSpc>
                <a:spcPct val="90000"/>
              </a:lnSpc>
            </a:pPr>
            <a:r>
              <a:rPr lang="en-US" altLang="en-US" sz="1700" dirty="0" smtClean="0"/>
              <a:t>Earn-outs add complexity and dispute potential: hold-separate / integration / control, metrics, accounting rules, term and acceleration etc.</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アーンアウトによる複雑さと紛争可能性の増加：ホールドセパレート</a:t>
            </a:r>
            <a:r>
              <a:rPr lang="en-US" altLang="ja-JP" sz="1700" dirty="0" smtClean="0">
                <a:ea typeface="MS PGothic" panose="020B0600070205080204" pitchFamily="34" charset="-128"/>
              </a:rPr>
              <a:t>/</a:t>
            </a:r>
            <a:r>
              <a:rPr lang="ja-JP" altLang="en-US" sz="1700" dirty="0" smtClean="0">
                <a:ea typeface="MS PGothic" panose="020B0600070205080204" pitchFamily="34" charset="-128"/>
              </a:rPr>
              <a:t>統合</a:t>
            </a:r>
            <a:r>
              <a:rPr lang="en-US" altLang="ja-JP" sz="1700" dirty="0" smtClean="0">
                <a:ea typeface="MS PGothic" panose="020B0600070205080204" pitchFamily="34" charset="-128"/>
              </a:rPr>
              <a:t>/</a:t>
            </a:r>
            <a:r>
              <a:rPr lang="ja-JP" altLang="en-US" sz="1700" dirty="0" smtClean="0">
                <a:ea typeface="MS PGothic" panose="020B0600070205080204" pitchFamily="34" charset="-128"/>
              </a:rPr>
              <a:t>コントロール、メトリクス、会計ルール、条件とアクセラレーションなど</a:t>
            </a:r>
            <a:endParaRPr lang="en-US" altLang="en-US" sz="1700" dirty="0" smtClean="0"/>
          </a:p>
          <a:p>
            <a:pPr eaLnBrk="1" hangingPunct="1">
              <a:lnSpc>
                <a:spcPct val="90000"/>
              </a:lnSpc>
            </a:pPr>
            <a:r>
              <a:rPr lang="en-US" altLang="en-US" sz="1700" dirty="0" smtClean="0"/>
              <a:t>Currently we see more basic forms (as opposed to pages) in situations requiring speed of execution </a:t>
            </a:r>
            <a:br>
              <a:rPr lang="en-US" altLang="en-US" sz="1700" dirty="0" smtClean="0"/>
            </a:br>
            <a:r>
              <a:rPr lang="ja-JP" altLang="en-US" sz="1700" dirty="0" smtClean="0">
                <a:ea typeface="MS PGothic" panose="020B0600070205080204" pitchFamily="34" charset="-128"/>
              </a:rPr>
              <a:t>現在の実行スピードが求められる状況では、（何ページにもわたるものではなく）基本的なフォームの利用が見られるようになっている</a:t>
            </a:r>
            <a:endParaRPr lang="en-US" altLang="en-US" sz="1700" dirty="0" smtClean="0"/>
          </a:p>
          <a:p>
            <a:pPr eaLnBrk="1" hangingPunct="1">
              <a:lnSpc>
                <a:spcPct val="90000"/>
              </a:lnSpc>
            </a:pPr>
            <a:r>
              <a:rPr lang="en-US" altLang="en-US" sz="1700" dirty="0" smtClean="0"/>
              <a:t>Careful attention to potential effect of price adjustment provisions (working capital, cash, indebtedness)</a:t>
            </a:r>
            <a:r>
              <a:rPr lang="ja-JP" altLang="en-US" sz="1700" dirty="0" smtClean="0">
                <a:ea typeface="MS PGothic" panose="020B0600070205080204" pitchFamily="34" charset="-128"/>
              </a:rPr>
              <a:t> </a:t>
            </a:r>
            <a:r>
              <a:rPr lang="en-US" altLang="ja-JP" sz="1700" dirty="0" smtClean="0">
                <a:ea typeface="MS PGothic" panose="020B0600070205080204" pitchFamily="34" charset="-128"/>
              </a:rPr>
              <a:t/>
            </a:r>
            <a:br>
              <a:rPr lang="en-US" altLang="ja-JP" sz="1700" dirty="0" smtClean="0">
                <a:ea typeface="MS PGothic" panose="020B0600070205080204" pitchFamily="34" charset="-128"/>
              </a:rPr>
            </a:br>
            <a:r>
              <a:rPr lang="ja-JP" altLang="en-US" sz="1700" dirty="0" smtClean="0">
                <a:ea typeface="MS PGothic" panose="020B0600070205080204" pitchFamily="34" charset="-128"/>
              </a:rPr>
              <a:t>価格調整条項（運転資金、現金、負債）の潜在的な影響に注意する必要</a:t>
            </a:r>
            <a:endParaRPr lang="en-US" altLang="en-US" sz="1700" dirty="0" smtClean="0"/>
          </a:p>
          <a:p>
            <a:pPr eaLnBrk="1" hangingPunct="1">
              <a:lnSpc>
                <a:spcPct val="90000"/>
              </a:lnSpc>
              <a:buFont typeface="Arial" panose="020B0604020202020204" pitchFamily="34" charset="0"/>
              <a:buNone/>
            </a:pPr>
            <a:endParaRPr lang="en-US" altLang="en-US" sz="1500" dirty="0" smtClean="0">
              <a:solidFill>
                <a:srgbClr val="7030A0"/>
              </a:solidFill>
            </a:endParaRPr>
          </a:p>
          <a:p>
            <a:pPr eaLnBrk="1" hangingPunct="1">
              <a:lnSpc>
                <a:spcPct val="90000"/>
              </a:lnSpc>
              <a:buFont typeface="Arial" panose="020B0604020202020204" pitchFamily="34" charset="0"/>
              <a:buNone/>
            </a:pPr>
            <a:endParaRPr lang="en-US" altLang="en-US" sz="1500" dirty="0" smtClean="0">
              <a:solidFill>
                <a:srgbClr val="7030A0"/>
              </a:solidFill>
            </a:endParaRPr>
          </a:p>
          <a:p>
            <a:pPr eaLnBrk="1" hangingPunct="1">
              <a:lnSpc>
                <a:spcPct val="90000"/>
              </a:lnSpc>
            </a:pPr>
            <a:endParaRPr lang="en-US" altLang="en-US" sz="1500" dirty="0" smtClean="0"/>
          </a:p>
        </p:txBody>
      </p:sp>
      <p:sp>
        <p:nvSpPr>
          <p:cNvPr id="4" name="Text Placeholder 3"/>
          <p:cNvSpPr>
            <a:spLocks noGrp="1"/>
          </p:cNvSpPr>
          <p:nvPr>
            <p:ph type="body" idx="20"/>
          </p:nvPr>
        </p:nvSpPr>
        <p:spPr>
          <a:xfrm>
            <a:off x="8978900" y="803275"/>
            <a:ext cx="2743200" cy="530225"/>
          </a:xfrm>
        </p:spPr>
        <p:txBody>
          <a:bodyPr wrap="square" numCol="1" compatLnSpc="1">
            <a:prstTxWarp prst="textNoShape">
              <a:avLst/>
            </a:prstTxWarp>
          </a:bodyPr>
          <a:lstStyle/>
          <a:p>
            <a:pPr>
              <a:defRPr/>
            </a:pPr>
            <a:r>
              <a:rPr lang="en-US" altLang="en-US" cap="none" dirty="0" smtClean="0">
                <a:solidFill>
                  <a:srgbClr val="F27557"/>
                </a:solidFill>
              </a:rPr>
              <a:t>CURRENT </a:t>
            </a:r>
            <a:r>
              <a:rPr lang="en-US" altLang="en-US" cap="none" dirty="0" err="1" smtClean="0">
                <a:solidFill>
                  <a:srgbClr val="F27557"/>
                </a:solidFill>
              </a:rPr>
              <a:t>MWE</a:t>
            </a:r>
            <a:r>
              <a:rPr lang="en-US" altLang="en-US" cap="none" dirty="0" smtClean="0">
                <a:solidFill>
                  <a:srgbClr val="F27557"/>
                </a:solidFill>
              </a:rPr>
              <a:t> EXPERIENCE: </a:t>
            </a:r>
            <a:br>
              <a:rPr lang="en-US" altLang="en-US" cap="none" dirty="0" smtClean="0">
                <a:solidFill>
                  <a:srgbClr val="F27557"/>
                </a:solidFill>
              </a:rPr>
            </a:br>
            <a:r>
              <a:rPr lang="ja-JP" altLang="en-US" cap="none" dirty="0" smtClean="0">
                <a:solidFill>
                  <a:srgbClr val="F27557"/>
                </a:solidFill>
                <a:ea typeface="MS PGothic" panose="020B0600070205080204" pitchFamily="34" charset="-128"/>
              </a:rPr>
              <a:t>弊所の経験</a:t>
            </a:r>
            <a:endParaRPr lang="en-US" altLang="en-US" cap="none" dirty="0" smtClean="0">
              <a:solidFill>
                <a:srgbClr val="F27557"/>
              </a:solidFill>
            </a:endParaRPr>
          </a:p>
        </p:txBody>
      </p:sp>
      <p:sp>
        <p:nvSpPr>
          <p:cNvPr id="29702" name="Slide Number Placeholder 5"/>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38D428A6-6492-4FB5-8A1D-6D50AD06F507}" type="slidenum">
              <a:rPr lang="en-US" altLang="en-US" smtClean="0">
                <a:solidFill>
                  <a:srgbClr val="000000"/>
                </a:solidFill>
                <a:latin typeface="Arial" panose="020B0604020202020204" pitchFamily="34" charset="0"/>
              </a:rPr>
              <a:pPr fontAlgn="base">
                <a:spcBef>
                  <a:spcPct val="0"/>
                </a:spcBef>
                <a:spcAft>
                  <a:spcPct val="0"/>
                </a:spcAft>
              </a:pPr>
              <a:t>7</a:t>
            </a:fld>
            <a:endParaRPr lang="en-US" altLang="en-US"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785813"/>
            <a:ext cx="7653338" cy="1033462"/>
          </a:xfrm>
        </p:spPr>
        <p:txBody>
          <a:bodyPr wrap="square" numCol="1" compatLnSpc="1">
            <a:prstTxWarp prst="textNoShape">
              <a:avLst/>
            </a:prstTxWarp>
            <a:normAutofit fontScale="90000"/>
          </a:bodyPr>
          <a:lstStyle/>
          <a:p>
            <a:pPr>
              <a:defRPr/>
            </a:pPr>
            <a:r>
              <a:rPr lang="en-US" altLang="en-US" sz="2900" cap="none" dirty="0" smtClean="0"/>
              <a:t>BRIDGING VALUATION GAPS AND PROTECTING VALUE (2 OF 2) </a:t>
            </a:r>
            <a:br>
              <a:rPr lang="en-US" altLang="en-US" sz="2900" cap="none" dirty="0" smtClean="0"/>
            </a:br>
            <a:r>
              <a:rPr lang="ja-JP" altLang="en-US" sz="2900" cap="none" dirty="0" smtClean="0">
                <a:ea typeface="MS PGothic" panose="020B0600070205080204" pitchFamily="34" charset="-128"/>
              </a:rPr>
              <a:t>バリエーション・ギャップの解消とバリュープロテクション（２／２）</a:t>
            </a:r>
            <a:endParaRPr lang="en-US" altLang="en-US" sz="2900" cap="none" dirty="0" smtClean="0"/>
          </a:p>
        </p:txBody>
      </p:sp>
      <p:sp>
        <p:nvSpPr>
          <p:cNvPr id="31747" name="Content Placeholder 9"/>
          <p:cNvSpPr>
            <a:spLocks noGrp="1"/>
          </p:cNvSpPr>
          <p:nvPr>
            <p:ph idx="1"/>
          </p:nvPr>
        </p:nvSpPr>
        <p:spPr bwMode="auto">
          <a:xfrm>
            <a:off x="8959850" y="2922588"/>
            <a:ext cx="2762250" cy="4737100"/>
          </a:xfrm>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en-US" sz="1600" smtClean="0">
                <a:solidFill>
                  <a:schemeClr val="accent1"/>
                </a:solidFill>
              </a:rPr>
              <a:t>Greater emphasis on value protection and risk sharing suits expectations of Japanese investors</a:t>
            </a:r>
            <a:r>
              <a:rPr lang="ja-JP" altLang="en-US" sz="1600" smtClean="0">
                <a:solidFill>
                  <a:schemeClr val="accent1"/>
                </a:solidFill>
                <a:ea typeface="MS PGothic" panose="020B0600070205080204" pitchFamily="34" charset="-128"/>
              </a:rPr>
              <a:t>　</a:t>
            </a:r>
            <a:r>
              <a:rPr lang="en-US" altLang="ja-JP" sz="1600" smtClean="0">
                <a:solidFill>
                  <a:schemeClr val="accent1"/>
                </a:solidFill>
                <a:ea typeface="MS PGothic" panose="020B0600070205080204" pitchFamily="34" charset="-128"/>
              </a:rPr>
              <a:t/>
            </a:r>
            <a:br>
              <a:rPr lang="en-US" altLang="ja-JP" sz="1600" smtClean="0">
                <a:solidFill>
                  <a:schemeClr val="accent1"/>
                </a:solidFill>
                <a:ea typeface="MS PGothic" panose="020B0600070205080204" pitchFamily="34" charset="-128"/>
              </a:rPr>
            </a:br>
            <a:r>
              <a:rPr lang="ja-JP" altLang="en-US" sz="1600" smtClean="0">
                <a:solidFill>
                  <a:schemeClr val="accent1"/>
                </a:solidFill>
                <a:ea typeface="MS PGothic" panose="020B0600070205080204" pitchFamily="34" charset="-128"/>
              </a:rPr>
              <a:t>バリュープロテクションとリスクシェアがより重視されていることは、日本の投資家の期待に合致</a:t>
            </a:r>
          </a:p>
          <a:p>
            <a:pPr marL="285750" indent="-285750">
              <a:buFont typeface="Arial" panose="020B0604020202020204" pitchFamily="34" charset="0"/>
              <a:buChar char="•"/>
            </a:pPr>
            <a:endParaRPr lang="en-US" altLang="en-US" sz="1600" smtClean="0">
              <a:solidFill>
                <a:schemeClr val="accent1"/>
              </a:solidFill>
            </a:endParaRPr>
          </a:p>
          <a:p>
            <a:pPr marL="285750" indent="-285750">
              <a:buFont typeface="Arial" panose="020B0604020202020204" pitchFamily="34" charset="0"/>
              <a:buChar char="•"/>
            </a:pPr>
            <a:endParaRPr lang="en-US" altLang="en-US" sz="1600" smtClean="0"/>
          </a:p>
        </p:txBody>
      </p:sp>
      <p:sp>
        <p:nvSpPr>
          <p:cNvPr id="31748" name="Text Placeholder 10"/>
          <p:cNvSpPr>
            <a:spLocks noGrp="1"/>
          </p:cNvSpPr>
          <p:nvPr>
            <p:ph type="body" sz="quarter" idx="13"/>
          </p:nvPr>
        </p:nvSpPr>
        <p:spPr bwMode="auto">
          <a:xfrm>
            <a:off x="685800" y="2073275"/>
            <a:ext cx="7616825" cy="4114800"/>
          </a:xfrm>
        </p:spPr>
        <p:txBody>
          <a:bodyPr wrap="square" numCol="1" anchor="t" anchorCtr="0" compatLnSpc="1">
            <a:prstTxWarp prst="textNoShape">
              <a:avLst/>
            </a:prstTxWarp>
          </a:bodyPr>
          <a:lstStyle/>
          <a:p>
            <a:pPr marL="228600" indent="-228600" eaLnBrk="1" hangingPunct="1">
              <a:lnSpc>
                <a:spcPct val="90000"/>
              </a:lnSpc>
              <a:buClr>
                <a:srgbClr val="00A68E"/>
              </a:buClr>
              <a:buSzPct val="100000"/>
            </a:pPr>
            <a:r>
              <a:rPr lang="en-US" altLang="en-US" sz="1900" b="1" dirty="0" smtClean="0"/>
              <a:t>Purchase Price Adjustments</a:t>
            </a:r>
            <a:r>
              <a:rPr lang="ja-JP" altLang="en-US" sz="1900" b="1" dirty="0" smtClean="0">
                <a:ea typeface="MS PGothic" panose="020B0600070205080204" pitchFamily="34" charset="-128"/>
              </a:rPr>
              <a:t>　購入価格調整</a:t>
            </a:r>
            <a:endParaRPr lang="en-US" altLang="en-US" sz="1900" b="1" dirty="0" smtClean="0"/>
          </a:p>
          <a:p>
            <a:pPr marL="514350" lvl="1" indent="-228600" eaLnBrk="1" hangingPunct="1">
              <a:lnSpc>
                <a:spcPct val="90000"/>
              </a:lnSpc>
              <a:buClr>
                <a:srgbClr val="00A68E"/>
              </a:buClr>
            </a:pPr>
            <a:r>
              <a:rPr lang="en-US" altLang="en-US" sz="1400" dirty="0" smtClean="0"/>
              <a:t>U.S. practice:  post-closing true up of closing accounts (Cash / Indebtedness and Net Working Capital); generally provides more protection in a down cycle than “locked box” deals</a:t>
            </a:r>
            <a:r>
              <a:rPr lang="ja-JP" altLang="en-US" sz="1400" dirty="0" smtClean="0">
                <a:ea typeface="MS PGothic" panose="020B0600070205080204" pitchFamily="34" charset="-128"/>
              </a:rPr>
              <a:t>　米国の実務：クロージング後におけるクロージング時点での財務情報による調整（現金</a:t>
            </a:r>
            <a:r>
              <a:rPr lang="en-US" altLang="ja-JP" sz="1400" dirty="0" smtClean="0">
                <a:ea typeface="MS PGothic" panose="020B0600070205080204" pitchFamily="34" charset="-128"/>
              </a:rPr>
              <a:t>/</a:t>
            </a:r>
            <a:r>
              <a:rPr lang="ja-JP" altLang="en-US" sz="1400" dirty="0" smtClean="0">
                <a:ea typeface="MS PGothic" panose="020B0600070205080204" pitchFamily="34" charset="-128"/>
              </a:rPr>
              <a:t>負債と正味の運転資金）は、一般的に景気下降局面において、「ロックト・ボックス」取引よりも保護が厚い</a:t>
            </a:r>
            <a:endParaRPr lang="en-US" altLang="en-US" sz="1400" dirty="0" smtClean="0"/>
          </a:p>
          <a:p>
            <a:pPr marL="514350" lvl="1" indent="-228600" eaLnBrk="1" hangingPunct="1">
              <a:lnSpc>
                <a:spcPct val="90000"/>
              </a:lnSpc>
              <a:buClr>
                <a:srgbClr val="00A68E"/>
              </a:buClr>
            </a:pPr>
            <a:r>
              <a:rPr lang="en-US" altLang="en-US" sz="1400" dirty="0" smtClean="0"/>
              <a:t>Expect more negotiations around </a:t>
            </a:r>
            <a:r>
              <a:rPr lang="en-US" altLang="en-US" sz="1400" dirty="0" err="1" smtClean="0"/>
              <a:t>NWC</a:t>
            </a:r>
            <a:r>
              <a:rPr lang="en-US" altLang="en-US" sz="1400" dirty="0" smtClean="0"/>
              <a:t> targets and definitions</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
            </a:r>
            <a:br>
              <a:rPr lang="en-US" altLang="ja-JP" sz="1400" dirty="0" smtClean="0">
                <a:ea typeface="MS PGothic" panose="020B0600070205080204" pitchFamily="34" charset="-128"/>
              </a:rPr>
            </a:br>
            <a:r>
              <a:rPr lang="en-US" altLang="ja-JP" sz="1400" dirty="0" err="1" smtClean="0">
                <a:ea typeface="MS PGothic" panose="020B0600070205080204" pitchFamily="34" charset="-128"/>
              </a:rPr>
              <a:t>NWC</a:t>
            </a:r>
            <a:r>
              <a:rPr lang="ja-JP" altLang="en-US" sz="1400" dirty="0" smtClean="0">
                <a:ea typeface="MS PGothic" panose="020B0600070205080204" pitchFamily="34" charset="-128"/>
              </a:rPr>
              <a:t>のターゲットと定義をめぐるより多くの交渉が見込まれる</a:t>
            </a:r>
            <a:endParaRPr lang="en-US" altLang="ja-JP" sz="1400" dirty="0" smtClean="0">
              <a:ea typeface="MS PGothic" panose="020B0600070205080204" pitchFamily="34" charset="-128"/>
            </a:endParaRPr>
          </a:p>
          <a:p>
            <a:pPr marL="514350" lvl="1" indent="-228600" eaLnBrk="1" hangingPunct="1">
              <a:lnSpc>
                <a:spcPct val="90000"/>
              </a:lnSpc>
              <a:buClr>
                <a:srgbClr val="00A68E"/>
              </a:buClr>
            </a:pPr>
            <a:endParaRPr lang="en-US" altLang="en-US" sz="1400" dirty="0" smtClean="0"/>
          </a:p>
          <a:p>
            <a:pPr marL="514350" lvl="1" indent="-228600" eaLnBrk="1" hangingPunct="1">
              <a:lnSpc>
                <a:spcPct val="90000"/>
              </a:lnSpc>
              <a:buClr>
                <a:srgbClr val="00A68E"/>
              </a:buClr>
              <a:buFont typeface="Arial" panose="020B0604020202020204" pitchFamily="34" charset="0"/>
              <a:buNone/>
            </a:pPr>
            <a:endParaRPr lang="en-US" altLang="en-US" sz="1400" dirty="0" smtClean="0"/>
          </a:p>
          <a:p>
            <a:pPr marL="514350" lvl="1" indent="-228600" eaLnBrk="1" hangingPunct="1">
              <a:lnSpc>
                <a:spcPct val="90000"/>
              </a:lnSpc>
              <a:buClr>
                <a:srgbClr val="00A68E"/>
              </a:buClr>
            </a:pPr>
            <a:r>
              <a:rPr lang="en-US" altLang="en-US" sz="1400" dirty="0" smtClean="0"/>
              <a:t>Europe: historically many deals (≈50%) use a “locked box” (purchase price fixed based on pre-signing date financials) subject to adjustment for “leakage”</a:t>
            </a:r>
            <a:br>
              <a:rPr lang="en-US" altLang="en-US" sz="1400" dirty="0" smtClean="0"/>
            </a:br>
            <a:r>
              <a:rPr lang="ja-JP" altLang="en-US" sz="1400" dirty="0" smtClean="0">
                <a:ea typeface="MS PGothic" panose="020B0600070205080204" pitchFamily="34" charset="-128"/>
              </a:rPr>
              <a:t> 欧州：歴史的に多くの案件（約</a:t>
            </a:r>
            <a:r>
              <a:rPr lang="en-US" altLang="ja-JP" sz="1400" dirty="0" smtClean="0">
                <a:ea typeface="MS PGothic" panose="020B0600070205080204" pitchFamily="34" charset="-128"/>
              </a:rPr>
              <a:t>50</a:t>
            </a:r>
            <a:r>
              <a:rPr lang="ja-JP" altLang="en-US" sz="1400" dirty="0" smtClean="0">
                <a:ea typeface="MS PGothic" panose="020B0600070205080204" pitchFamily="34" charset="-128"/>
              </a:rPr>
              <a:t>％）で「リーケージ」による調整がされる「ロックト・ボックス」（契約日前の財務情報に基づいて購入価格が固定される）を採用</a:t>
            </a:r>
            <a:endParaRPr lang="en-US" altLang="en-US" sz="1400" dirty="0" smtClean="0"/>
          </a:p>
          <a:p>
            <a:pPr marL="514350" lvl="1" indent="-228600" eaLnBrk="1" hangingPunct="1">
              <a:lnSpc>
                <a:spcPct val="90000"/>
              </a:lnSpc>
              <a:buClr>
                <a:srgbClr val="00A68E"/>
              </a:buClr>
            </a:pPr>
            <a:r>
              <a:rPr lang="en-US" altLang="en-US" sz="1400" dirty="0" smtClean="0"/>
              <a:t>More deals likely to be based on purchase price adjustments and hybrid models because pre-signing date financials are becoming less meaningful</a:t>
            </a:r>
            <a:r>
              <a:rPr lang="ja-JP" altLang="en-US" sz="1400" dirty="0" smtClean="0">
                <a:ea typeface="MS PGothic" panose="020B0600070205080204" pitchFamily="34" charset="-128"/>
              </a:rPr>
              <a:t>　</a:t>
            </a:r>
            <a:r>
              <a:rPr lang="en-US" altLang="ja-JP" sz="1400" dirty="0" smtClean="0">
                <a:ea typeface="MS PGothic" panose="020B0600070205080204" pitchFamily="34" charset="-128"/>
              </a:rPr>
              <a:t/>
            </a:r>
            <a:br>
              <a:rPr lang="en-US" altLang="ja-JP" sz="1400" dirty="0" smtClean="0">
                <a:ea typeface="MS PGothic" panose="020B0600070205080204" pitchFamily="34" charset="-128"/>
              </a:rPr>
            </a:br>
            <a:r>
              <a:rPr lang="ja-JP" altLang="en-US" sz="1400" dirty="0" smtClean="0">
                <a:ea typeface="MS PGothic" panose="020B0600070205080204" pitchFamily="34" charset="-128"/>
              </a:rPr>
              <a:t>契約日前の財務情報の意味が薄れてきているため、購入価格の調整やハイブリッドモデルをベースにした案件が増加する可能性が高い</a:t>
            </a:r>
          </a:p>
          <a:p>
            <a:pPr marL="514350" lvl="1" indent="-228600" eaLnBrk="1" hangingPunct="1">
              <a:lnSpc>
                <a:spcPct val="90000"/>
              </a:lnSpc>
              <a:buClr>
                <a:srgbClr val="00A68E"/>
              </a:buClr>
            </a:pPr>
            <a:endParaRPr lang="en-US" altLang="en-US" sz="1400" dirty="0" smtClean="0"/>
          </a:p>
          <a:p>
            <a:pPr marL="228600" indent="-228600">
              <a:lnSpc>
                <a:spcPct val="90000"/>
              </a:lnSpc>
            </a:pPr>
            <a:endParaRPr lang="en-US" altLang="en-US" sz="2000" dirty="0" smtClean="0"/>
          </a:p>
        </p:txBody>
      </p:sp>
      <p:sp>
        <p:nvSpPr>
          <p:cNvPr id="12" name="Text Placeholder 11"/>
          <p:cNvSpPr>
            <a:spLocks noGrp="1"/>
          </p:cNvSpPr>
          <p:nvPr>
            <p:ph type="body" idx="20"/>
          </p:nvPr>
        </p:nvSpPr>
        <p:spPr>
          <a:xfrm>
            <a:off x="8959850" y="2246313"/>
            <a:ext cx="2743200" cy="530225"/>
          </a:xfrm>
        </p:spPr>
        <p:txBody>
          <a:bodyPr wrap="square" numCol="1" compatLnSpc="1">
            <a:prstTxWarp prst="textNoShape">
              <a:avLst/>
            </a:prstTxWarp>
          </a:bodyPr>
          <a:lstStyle/>
          <a:p>
            <a:pPr>
              <a:defRPr/>
            </a:pPr>
            <a:r>
              <a:rPr lang="en-US" altLang="en-US" cap="none" dirty="0" smtClean="0">
                <a:solidFill>
                  <a:srgbClr val="F27557"/>
                </a:solidFill>
              </a:rPr>
              <a:t>TAKEAWAY FOR JAPANESE COMPANIES:</a:t>
            </a:r>
            <a:br>
              <a:rPr lang="en-US" altLang="en-US" cap="none" dirty="0" smtClean="0">
                <a:solidFill>
                  <a:srgbClr val="F27557"/>
                </a:solidFill>
              </a:rPr>
            </a:br>
            <a:r>
              <a:rPr lang="ja-JP" altLang="en-US" cap="none" dirty="0" smtClean="0">
                <a:solidFill>
                  <a:srgbClr val="F27557"/>
                </a:solidFill>
                <a:ea typeface="MS PGothic" panose="020B0600070205080204" pitchFamily="34" charset="-128"/>
              </a:rPr>
              <a:t>日本企業にとっての重要点</a:t>
            </a:r>
            <a:endParaRPr lang="en-US" altLang="en-US" cap="none" dirty="0" smtClean="0">
              <a:solidFill>
                <a:srgbClr val="F27557"/>
              </a:solidFill>
            </a:endParaRPr>
          </a:p>
          <a:p>
            <a:pPr>
              <a:defRPr/>
            </a:pPr>
            <a:endParaRPr lang="en-US" altLang="en-US" cap="none" dirty="0" smtClean="0">
              <a:solidFill>
                <a:srgbClr val="F27557"/>
              </a:solidFill>
            </a:endParaRPr>
          </a:p>
        </p:txBody>
      </p:sp>
      <p:sp>
        <p:nvSpPr>
          <p:cNvPr id="14" name="Rectangle 2"/>
          <p:cNvSpPr/>
          <p:nvPr/>
        </p:nvSpPr>
        <p:spPr>
          <a:xfrm>
            <a:off x="0" y="3859213"/>
            <a:ext cx="6069013" cy="271462"/>
          </a:xfrm>
          <a:custGeom>
            <a:avLst/>
            <a:gdLst>
              <a:gd name="connsiteX0" fmla="*/ 0 w 7828005"/>
              <a:gd name="connsiteY0" fmla="*/ 0 h 778475"/>
              <a:gd name="connsiteX1" fmla="*/ 7828005 w 7828005"/>
              <a:gd name="connsiteY1" fmla="*/ 0 h 778475"/>
              <a:gd name="connsiteX2" fmla="*/ 7828005 w 7828005"/>
              <a:gd name="connsiteY2" fmla="*/ 778475 h 778475"/>
              <a:gd name="connsiteX3" fmla="*/ 0 w 7828005"/>
              <a:gd name="connsiteY3" fmla="*/ 778475 h 778475"/>
              <a:gd name="connsiteX4" fmla="*/ 0 w 7828005"/>
              <a:gd name="connsiteY4" fmla="*/ 0 h 778475"/>
              <a:gd name="connsiteX0" fmla="*/ 0 w 7828005"/>
              <a:gd name="connsiteY0" fmla="*/ 0 h 778475"/>
              <a:gd name="connsiteX1" fmla="*/ 6901248 w 7828005"/>
              <a:gd name="connsiteY1" fmla="*/ 0 h 778475"/>
              <a:gd name="connsiteX2" fmla="*/ 7828005 w 7828005"/>
              <a:gd name="connsiteY2" fmla="*/ 778475 h 778475"/>
              <a:gd name="connsiteX3" fmla="*/ 0 w 7828005"/>
              <a:gd name="connsiteY3" fmla="*/ 778475 h 778475"/>
              <a:gd name="connsiteX4" fmla="*/ 0 w 7828005"/>
              <a:gd name="connsiteY4" fmla="*/ 0 h 77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8005" h="778475">
                <a:moveTo>
                  <a:pt x="0" y="0"/>
                </a:moveTo>
                <a:lnTo>
                  <a:pt x="6901248" y="0"/>
                </a:lnTo>
                <a:lnTo>
                  <a:pt x="7828005" y="778475"/>
                </a:lnTo>
                <a:lnTo>
                  <a:pt x="0" y="778475"/>
                </a:lnTo>
                <a:lnTo>
                  <a:pt x="0" y="0"/>
                </a:lnTo>
                <a:close/>
              </a:path>
            </a:pathLst>
          </a:custGeom>
          <a:solidFill>
            <a:srgbClr val="D9D7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1751" name="Slide Number Placeholder 2"/>
          <p:cNvSpPr>
            <a:spLocks noGrp="1"/>
          </p:cNvSpPr>
          <p:nvPr>
            <p:ph type="sldNum" sz="quarter" idx="24"/>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E2CD3020-EC8F-455B-9A2B-D0F791C9417B}" type="slidenum">
              <a:rPr lang="en-US" altLang="en-US" smtClean="0">
                <a:solidFill>
                  <a:srgbClr val="000000"/>
                </a:solidFill>
                <a:latin typeface="Arial" panose="020B0604020202020204" pitchFamily="34" charset="0"/>
              </a:rPr>
              <a:pPr fontAlgn="base">
                <a:spcBef>
                  <a:spcPct val="0"/>
                </a:spcBef>
                <a:spcAft>
                  <a:spcPct val="0"/>
                </a:spcAft>
              </a:pPr>
              <a:t>8</a:t>
            </a:fld>
            <a:endParaRPr lang="en-US" altLang="en-US" smtClean="0">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wrap="square" numCol="1" compatLnSpc="1">
            <a:prstTxWarp prst="textNoShape">
              <a:avLst/>
            </a:prstTxWarp>
            <a:normAutofit fontScale="90000"/>
          </a:bodyPr>
          <a:lstStyle/>
          <a:p>
            <a:pPr>
              <a:defRPr/>
            </a:pPr>
            <a:r>
              <a:rPr lang="en-US" altLang="en-US" sz="2900" cap="none" dirty="0" smtClean="0"/>
              <a:t>RISK MANAGEMENT: REPRESENTATIONS </a:t>
            </a:r>
            <a:br>
              <a:rPr lang="en-US" altLang="en-US" sz="2900" cap="none" dirty="0" smtClean="0"/>
            </a:br>
            <a:r>
              <a:rPr lang="en-US" altLang="en-US" sz="2900" cap="none" dirty="0" smtClean="0"/>
              <a:t>AND WARRANTIES (1 OF 5)</a:t>
            </a:r>
            <a:br>
              <a:rPr lang="en-US" altLang="en-US" sz="2900" cap="none" dirty="0" smtClean="0"/>
            </a:br>
            <a:r>
              <a:rPr lang="ja-JP" altLang="en-US" sz="2900" cap="none" dirty="0" smtClean="0">
                <a:ea typeface="MS PGothic" panose="020B0600070205080204" pitchFamily="34" charset="-128"/>
              </a:rPr>
              <a:t>リスク管理</a:t>
            </a:r>
            <a:r>
              <a:rPr lang="ja-JP" altLang="en-US" sz="2900" cap="none" dirty="0">
                <a:ea typeface="MS PGothic" panose="020B0600070205080204" pitchFamily="34" charset="-128"/>
              </a:rPr>
              <a:t>：</a:t>
            </a:r>
            <a:r>
              <a:rPr lang="ja-JP" altLang="en-US" sz="2900" cap="none" dirty="0" smtClean="0">
                <a:ea typeface="MS PGothic" panose="020B0600070205080204" pitchFamily="34" charset="-128"/>
              </a:rPr>
              <a:t>表明保証（１／５）</a:t>
            </a:r>
            <a:endParaRPr lang="en-US" altLang="en-US" sz="2900" cap="none" dirty="0" smtClean="0"/>
          </a:p>
        </p:txBody>
      </p:sp>
      <p:sp>
        <p:nvSpPr>
          <p:cNvPr id="32771" name="Content Placeholder 9"/>
          <p:cNvSpPr>
            <a:spLocks noGrp="1"/>
          </p:cNvSpPr>
          <p:nvPr>
            <p:ph idx="1"/>
          </p:nvPr>
        </p:nvSpPr>
        <p:spPr bwMode="auto">
          <a:xfrm>
            <a:off x="390525" y="4784725"/>
            <a:ext cx="11483975" cy="717550"/>
          </a:xfrm>
        </p:spPr>
        <p:txBody>
          <a:bodyPr wrap="square" numCol="1" anchor="t" anchorCtr="0" compatLnSpc="1">
            <a:prstTxWarp prst="textNoShape">
              <a:avLst/>
            </a:prstTxWarp>
          </a:bodyPr>
          <a:lstStyle/>
          <a:p>
            <a:r>
              <a:rPr lang="en-US" altLang="en-US" sz="1800" smtClean="0"/>
              <a:t>Reps and warranties that may be affected include Customers and Suppliers; Labor and OSHA; Compliance with Laws; Absence of Changes; Accounts Receivable/Accounts Payable/Inventory  </a:t>
            </a:r>
            <a:br>
              <a:rPr lang="en-US" altLang="en-US" sz="1800" smtClean="0"/>
            </a:br>
            <a:r>
              <a:rPr lang="ja-JP" altLang="en-US" sz="1800" smtClean="0">
                <a:ea typeface="MS PGothic" panose="020B0600070205080204" pitchFamily="34" charset="-128"/>
              </a:rPr>
              <a:t>影響を受ける可能性のある表明保証には、顧客およびサプライヤー、労働者および</a:t>
            </a:r>
            <a:r>
              <a:rPr lang="en-US" altLang="ja-JP" sz="1800" smtClean="0">
                <a:ea typeface="MS PGothic" panose="020B0600070205080204" pitchFamily="34" charset="-128"/>
              </a:rPr>
              <a:t>OSHA</a:t>
            </a:r>
            <a:r>
              <a:rPr lang="ja-JP" altLang="en-US" sz="1800" smtClean="0">
                <a:ea typeface="MS PGothic" panose="020B0600070205080204" pitchFamily="34" charset="-128"/>
              </a:rPr>
              <a:t>（労働安全衛生法）、法律の遵守、変更の不存在、売掛金</a:t>
            </a:r>
            <a:r>
              <a:rPr lang="en-US" altLang="ja-JP" sz="1800" smtClean="0">
                <a:ea typeface="MS PGothic" panose="020B0600070205080204" pitchFamily="34" charset="-128"/>
              </a:rPr>
              <a:t>/</a:t>
            </a:r>
            <a:r>
              <a:rPr lang="ja-JP" altLang="en-US" sz="1800" smtClean="0">
                <a:ea typeface="MS PGothic" panose="020B0600070205080204" pitchFamily="34" charset="-128"/>
              </a:rPr>
              <a:t>買掛金</a:t>
            </a:r>
            <a:r>
              <a:rPr lang="en-US" altLang="ja-JP" sz="1800" smtClean="0">
                <a:ea typeface="MS PGothic" panose="020B0600070205080204" pitchFamily="34" charset="-128"/>
              </a:rPr>
              <a:t>/</a:t>
            </a:r>
            <a:r>
              <a:rPr lang="ja-JP" altLang="en-US" sz="1800" smtClean="0">
                <a:ea typeface="MS PGothic" panose="020B0600070205080204" pitchFamily="34" charset="-128"/>
              </a:rPr>
              <a:t>棚卸資産などが含まれる</a:t>
            </a:r>
          </a:p>
          <a:p>
            <a:endParaRPr lang="en-US" altLang="en-US" sz="1800" smtClean="0"/>
          </a:p>
          <a:p>
            <a:pPr>
              <a:buFont typeface="Arial" panose="020B0604020202020204" pitchFamily="34" charset="0"/>
              <a:buNone/>
            </a:pPr>
            <a:endParaRPr lang="en-US" altLang="en-US" sz="1800" smtClean="0"/>
          </a:p>
        </p:txBody>
      </p:sp>
      <p:sp>
        <p:nvSpPr>
          <p:cNvPr id="32772" name="Slide Number Placeholder 2"/>
          <p:cNvSpPr>
            <a:spLocks noGrp="1"/>
          </p:cNvSpPr>
          <p:nvPr>
            <p:ph type="sldNum" sz="quarter" idx="16"/>
          </p:nvPr>
        </p:nvSpPr>
        <p:spPr bwMode="auto">
          <a:prstGeom prst="parallelogram">
            <a:avLst>
              <a:gd name="adj" fmla="val 109804"/>
            </a:avLst>
          </a:prstGeo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254D105B-47CE-4D7A-A98B-53A69E84DE26}" type="slidenum">
              <a:rPr lang="en-US" altLang="en-US" smtClean="0">
                <a:solidFill>
                  <a:srgbClr val="000000"/>
                </a:solidFill>
                <a:latin typeface="Arial" panose="020B0604020202020204" pitchFamily="34" charset="0"/>
              </a:rPr>
              <a:pPr fontAlgn="base">
                <a:spcBef>
                  <a:spcPct val="0"/>
                </a:spcBef>
                <a:spcAft>
                  <a:spcPct val="0"/>
                </a:spcAft>
              </a:pPr>
              <a:t>9</a:t>
            </a:fld>
            <a:endParaRPr lang="en-US" altLang="en-US" smtClean="0">
              <a:solidFill>
                <a:srgbClr val="000000"/>
              </a:solidFill>
              <a:latin typeface="Arial" panose="020B0604020202020204" pitchFamily="34" charset="0"/>
            </a:endParaRPr>
          </a:p>
        </p:txBody>
      </p:sp>
      <p:sp>
        <p:nvSpPr>
          <p:cNvPr id="5" name="Rectangle 4"/>
          <p:cNvSpPr/>
          <p:nvPr/>
        </p:nvSpPr>
        <p:spPr>
          <a:xfrm>
            <a:off x="6253163" y="1782763"/>
            <a:ext cx="5595937" cy="2770187"/>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65125" y="1782763"/>
            <a:ext cx="5767388" cy="2770187"/>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5" name="Content Placeholder 7"/>
          <p:cNvSpPr txBox="1">
            <a:spLocks/>
          </p:cNvSpPr>
          <p:nvPr/>
        </p:nvSpPr>
        <p:spPr bwMode="auto">
          <a:xfrm>
            <a:off x="549275" y="1851025"/>
            <a:ext cx="5427663"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a:buFont typeface="Arial" panose="020B0604020202020204" pitchFamily="34" charset="0"/>
              <a:buNone/>
            </a:pPr>
            <a:r>
              <a:rPr lang="en-US" altLang="en-US" sz="1600" b="1">
                <a:solidFill>
                  <a:srgbClr val="000000"/>
                </a:solidFill>
              </a:rPr>
              <a:t>                      </a:t>
            </a:r>
            <a:r>
              <a:rPr lang="en-US" altLang="en-US" sz="2000" b="1">
                <a:solidFill>
                  <a:srgbClr val="134566"/>
                </a:solidFill>
              </a:rPr>
              <a:t>U.S. deals</a:t>
            </a:r>
            <a:r>
              <a:rPr lang="ja-JP" altLang="en-US" sz="2000" b="1">
                <a:solidFill>
                  <a:srgbClr val="134566"/>
                </a:solidFill>
                <a:ea typeface="MS PGothic" panose="020B0600070205080204" pitchFamily="34" charset="-128"/>
              </a:rPr>
              <a:t>　米国での取引</a:t>
            </a:r>
            <a:r>
              <a:rPr lang="en-US" altLang="en-US" sz="2000" b="1">
                <a:solidFill>
                  <a:srgbClr val="007D6A"/>
                </a:solidFill>
              </a:rPr>
              <a:t/>
            </a:r>
            <a:br>
              <a:rPr lang="en-US" altLang="en-US" sz="2000" b="1">
                <a:solidFill>
                  <a:srgbClr val="007D6A"/>
                </a:solidFill>
              </a:rPr>
            </a:br>
            <a:r>
              <a:rPr lang="en-US" altLang="en-US" sz="2000" b="1">
                <a:solidFill>
                  <a:srgbClr val="007D6A"/>
                </a:solidFill>
              </a:rPr>
              <a:t/>
            </a:r>
            <a:br>
              <a:rPr lang="en-US" altLang="en-US" sz="2000" b="1">
                <a:solidFill>
                  <a:srgbClr val="007D6A"/>
                </a:solidFill>
              </a:rPr>
            </a:br>
            <a:r>
              <a:rPr lang="en-US" altLang="en-US" sz="1800"/>
              <a:t>In U.S. deals reps and warranties serve as (i) trigger for indemnification / insurance and (ii) a closing condition (“bring-down” qualified by varying degrees of materiality)</a:t>
            </a:r>
            <a:r>
              <a:rPr lang="ja-JP" altLang="en-US" sz="1800">
                <a:ea typeface="MS PGothic" panose="020B0600070205080204" pitchFamily="34" charset="-128"/>
              </a:rPr>
              <a:t> </a:t>
            </a:r>
            <a:r>
              <a:rPr lang="en-US" altLang="ja-JP" sz="1800">
                <a:ea typeface="MS PGothic" panose="020B0600070205080204" pitchFamily="34" charset="-128"/>
              </a:rPr>
              <a:t/>
            </a:r>
            <a:br>
              <a:rPr lang="en-US" altLang="ja-JP" sz="1800">
                <a:ea typeface="MS PGothic" panose="020B0600070205080204" pitchFamily="34" charset="-128"/>
              </a:rPr>
            </a:br>
            <a:r>
              <a:rPr lang="ja-JP" altLang="en-US" sz="1800">
                <a:ea typeface="MS PGothic" panose="020B0600070205080204" pitchFamily="34" charset="-128"/>
              </a:rPr>
              <a:t>米国の取引では、表明保証は、（</a:t>
            </a:r>
            <a:r>
              <a:rPr lang="en-US" altLang="ja-JP" sz="1800">
                <a:ea typeface="MS PGothic" panose="020B0600070205080204" pitchFamily="34" charset="-128"/>
              </a:rPr>
              <a:t>i</a:t>
            </a:r>
            <a:r>
              <a:rPr lang="ja-JP" altLang="en-US" sz="1800">
                <a:ea typeface="MS PGothic" panose="020B0600070205080204" pitchFamily="34" charset="-128"/>
              </a:rPr>
              <a:t>）補償</a:t>
            </a:r>
            <a:r>
              <a:rPr lang="en-US" altLang="ja-JP" sz="1800">
                <a:ea typeface="MS PGothic" panose="020B0600070205080204" pitchFamily="34" charset="-128"/>
              </a:rPr>
              <a:t>/</a:t>
            </a:r>
            <a:r>
              <a:rPr lang="ja-JP" altLang="en-US" sz="1800">
                <a:ea typeface="MS PGothic" panose="020B0600070205080204" pitchFamily="34" charset="-128"/>
              </a:rPr>
              <a:t>保険のためのトリガーと（</a:t>
            </a:r>
            <a:r>
              <a:rPr lang="en-US" altLang="ja-JP" sz="1800">
                <a:ea typeface="MS PGothic" panose="020B0600070205080204" pitchFamily="34" charset="-128"/>
              </a:rPr>
              <a:t>ii</a:t>
            </a:r>
            <a:r>
              <a:rPr lang="ja-JP" altLang="en-US" sz="1800">
                <a:ea typeface="MS PGothic" panose="020B0600070205080204" pitchFamily="34" charset="-128"/>
              </a:rPr>
              <a:t>）クロージング条件（様々な重要性の程度により充足される</a:t>
            </a:r>
            <a:r>
              <a:rPr lang="en-US" altLang="ja-JP" sz="1800">
                <a:ea typeface="MS PGothic" panose="020B0600070205080204" pitchFamily="34" charset="-128"/>
              </a:rPr>
              <a:t>bring-down</a:t>
            </a:r>
            <a:r>
              <a:rPr lang="ja-JP" altLang="en-US" sz="1800">
                <a:ea typeface="MS PGothic" panose="020B0600070205080204" pitchFamily="34" charset="-128"/>
              </a:rPr>
              <a:t>条項）として機能する</a:t>
            </a:r>
            <a:endParaRPr lang="en-US" altLang="en-US" sz="1800"/>
          </a:p>
          <a:p>
            <a:pPr eaLnBrk="1" hangingPunct="1">
              <a:spcAft>
                <a:spcPts val="1200"/>
              </a:spcAft>
              <a:buClr>
                <a:srgbClr val="00A68E"/>
              </a:buClr>
            </a:pPr>
            <a:endParaRPr lang="en-US" altLang="en-US" sz="1800">
              <a:solidFill>
                <a:srgbClr val="000000"/>
              </a:solidFill>
            </a:endParaRPr>
          </a:p>
          <a:p>
            <a:pPr lvl="1" eaLnBrk="1" hangingPunct="1">
              <a:spcAft>
                <a:spcPts val="1200"/>
              </a:spcAft>
              <a:buClr>
                <a:srgbClr val="00A68E"/>
              </a:buClr>
              <a:buFont typeface="Arial" panose="020B0604020202020204" pitchFamily="34" charset="0"/>
              <a:buNone/>
            </a:pPr>
            <a:r>
              <a:rPr lang="en-US" altLang="en-US" sz="1400">
                <a:solidFill>
                  <a:srgbClr val="000000"/>
                </a:solidFill>
              </a:rPr>
              <a:t/>
            </a:r>
            <a:br>
              <a:rPr lang="en-US" altLang="en-US" sz="1400">
                <a:solidFill>
                  <a:srgbClr val="000000"/>
                </a:solidFill>
              </a:rPr>
            </a:br>
            <a:endParaRPr lang="en-US" altLang="en-US" sz="1800"/>
          </a:p>
        </p:txBody>
      </p:sp>
      <p:sp>
        <p:nvSpPr>
          <p:cNvPr id="32776" name="Content Placeholder 7"/>
          <p:cNvSpPr txBox="1">
            <a:spLocks/>
          </p:cNvSpPr>
          <p:nvPr/>
        </p:nvSpPr>
        <p:spPr bwMode="auto">
          <a:xfrm>
            <a:off x="6418263" y="1851025"/>
            <a:ext cx="522922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500"/>
              </a:spcBef>
              <a:spcAft>
                <a:spcPts val="400"/>
              </a:spcAft>
              <a:buClr>
                <a:schemeClr val="accent1"/>
              </a:buClr>
              <a:buSzPct val="90000"/>
              <a:buFont typeface="Arial" panose="020B0604020202020204" pitchFamily="34" charset="0"/>
              <a:buChar char="•"/>
              <a:defRPr sz="2600">
                <a:solidFill>
                  <a:schemeClr val="tx1"/>
                </a:solidFill>
                <a:latin typeface="Arial" panose="020B0604020202020204" pitchFamily="34" charset="0"/>
              </a:defRPr>
            </a:lvl1pPr>
            <a:lvl2pPr marL="342900">
              <a:lnSpc>
                <a:spcPct val="110000"/>
              </a:lnSpc>
              <a:spcBef>
                <a:spcPts val="100"/>
              </a:spcBef>
              <a:spcAft>
                <a:spcPts val="300"/>
              </a:spcAft>
              <a:buClr>
                <a:schemeClr val="accent1"/>
              </a:buClr>
              <a:buFont typeface="Arial" panose="020B0604020202020204" pitchFamily="34" charset="0"/>
              <a:buChar char="–"/>
              <a:defRPr sz="2400">
                <a:solidFill>
                  <a:schemeClr val="tx1"/>
                </a:solidFill>
                <a:latin typeface="Arial" panose="020B0604020202020204" pitchFamily="34" charset="0"/>
              </a:defRPr>
            </a:lvl2pPr>
            <a:lvl3pPr marL="1028700" indent="-285750">
              <a:lnSpc>
                <a:spcPct val="110000"/>
              </a:lnSpc>
              <a:spcBef>
                <a:spcPts val="100"/>
              </a:spcBef>
              <a:spcAft>
                <a:spcPts val="200"/>
              </a:spcAft>
              <a:buClr>
                <a:srgbClr val="A7A7A7"/>
              </a:buClr>
              <a:buFont typeface="Wingdings" panose="05000000000000000000" pitchFamily="2" charset="2"/>
              <a:buChar char="§"/>
              <a:defRPr sz="2200">
                <a:solidFill>
                  <a:schemeClr val="tx1"/>
                </a:solidFill>
                <a:latin typeface="Arial" panose="020B0604020202020204" pitchFamily="34" charset="0"/>
              </a:defRPr>
            </a:lvl3pPr>
            <a:lvl4pPr marL="1600200" indent="-228600">
              <a:lnSpc>
                <a:spcPct val="110000"/>
              </a:lnSpc>
              <a:spcBef>
                <a:spcPts val="500"/>
              </a:spcBef>
              <a:spcAft>
                <a:spcPts val="400"/>
              </a:spcAft>
              <a:buFont typeface="Arial" panose="020B0604020202020204" pitchFamily="34" charset="0"/>
              <a:defRPr sz="2000"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1"/>
                </a:solidFill>
                <a:latin typeface="Arial" panose="020B0604020202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1"/>
                </a:solidFill>
                <a:latin typeface="Arial" panose="020B0604020202020204" pitchFamily="34" charset="0"/>
              </a:defRPr>
            </a:lvl9pPr>
          </a:lstStyle>
          <a:p>
            <a:pPr>
              <a:buFont typeface="Arial" panose="020B0604020202020204" pitchFamily="34" charset="0"/>
              <a:buNone/>
            </a:pPr>
            <a:r>
              <a:rPr lang="en-US" altLang="en-US" sz="2000" b="1">
                <a:solidFill>
                  <a:srgbClr val="134566"/>
                </a:solidFill>
              </a:rPr>
              <a:t>              </a:t>
            </a:r>
            <a:r>
              <a:rPr lang="en-US" altLang="en-US" sz="2000" b="1">
                <a:solidFill>
                  <a:srgbClr val="C00000"/>
                </a:solidFill>
              </a:rPr>
              <a:t>European deals </a:t>
            </a:r>
            <a:r>
              <a:rPr lang="ja-JP" altLang="en-US" sz="2000" b="1">
                <a:solidFill>
                  <a:srgbClr val="C00000"/>
                </a:solidFill>
                <a:ea typeface="MS PGothic" panose="020B0600070205080204" pitchFamily="34" charset="-128"/>
              </a:rPr>
              <a:t>欧州での取引</a:t>
            </a:r>
            <a:r>
              <a:rPr lang="en-US" altLang="en-US" sz="1800" b="1">
                <a:solidFill>
                  <a:srgbClr val="134566"/>
                </a:solidFill>
              </a:rPr>
              <a:t/>
            </a:r>
            <a:br>
              <a:rPr lang="en-US" altLang="en-US" sz="1800" b="1">
                <a:solidFill>
                  <a:srgbClr val="134566"/>
                </a:solidFill>
              </a:rPr>
            </a:br>
            <a:r>
              <a:rPr lang="en-US" altLang="en-US" sz="1800" b="1">
                <a:solidFill>
                  <a:srgbClr val="134566"/>
                </a:solidFill>
              </a:rPr>
              <a:t/>
            </a:r>
            <a:br>
              <a:rPr lang="en-US" altLang="en-US" sz="1800" b="1">
                <a:solidFill>
                  <a:srgbClr val="134566"/>
                </a:solidFill>
              </a:rPr>
            </a:br>
            <a:r>
              <a:rPr lang="en-US" altLang="en-US" sz="1800"/>
              <a:t>In European deals bring-down was trending down before the Coronavirus crisis but parties are now likely to revisit </a:t>
            </a:r>
          </a:p>
          <a:p>
            <a:pPr eaLnBrk="1" hangingPunct="1">
              <a:spcAft>
                <a:spcPts val="1200"/>
              </a:spcAft>
              <a:buClr>
                <a:srgbClr val="00A68E"/>
              </a:buClr>
              <a:buFont typeface="Arial" panose="020B0604020202020204" pitchFamily="34" charset="0"/>
              <a:buNone/>
            </a:pPr>
            <a:r>
              <a:rPr lang="ja-JP" altLang="en-US" sz="1800">
                <a:solidFill>
                  <a:srgbClr val="000000"/>
                </a:solidFill>
                <a:ea typeface="MS PGothic" panose="020B0600070205080204" pitchFamily="34" charset="-128"/>
              </a:rPr>
              <a:t>欧州の取引では、</a:t>
            </a:r>
            <a:r>
              <a:rPr lang="en-US" altLang="ja-JP" sz="1800">
                <a:solidFill>
                  <a:srgbClr val="000000"/>
                </a:solidFill>
                <a:ea typeface="MS PGothic" panose="020B0600070205080204" pitchFamily="34" charset="-128"/>
              </a:rPr>
              <a:t>bring-down</a:t>
            </a:r>
            <a:r>
              <a:rPr lang="ja-JP" altLang="en-US" sz="1800">
                <a:solidFill>
                  <a:srgbClr val="000000"/>
                </a:solidFill>
                <a:ea typeface="MS PGothic" panose="020B0600070205080204" pitchFamily="34" charset="-128"/>
              </a:rPr>
              <a:t>条項はコロナウイルス危機の前は下火であったが、再検討される可能性がある</a:t>
            </a:r>
          </a:p>
          <a:p>
            <a:pPr eaLnBrk="1" hangingPunct="1">
              <a:spcAft>
                <a:spcPts val="1200"/>
              </a:spcAft>
              <a:buClr>
                <a:srgbClr val="00A68E"/>
              </a:buClr>
              <a:buFont typeface="Arial" panose="020B0604020202020204" pitchFamily="34" charset="0"/>
              <a:buNone/>
            </a:pPr>
            <a:endParaRPr lang="en-US" altLang="en-US" sz="1800">
              <a:solidFill>
                <a:srgbClr val="000000"/>
              </a:solidFill>
            </a:endParaRPr>
          </a:p>
          <a:p>
            <a:pPr lvl="1" eaLnBrk="1" hangingPunct="1">
              <a:spcAft>
                <a:spcPts val="1200"/>
              </a:spcAft>
              <a:buClr>
                <a:srgbClr val="00A68E"/>
              </a:buClr>
              <a:buFont typeface="Arial" panose="020B0604020202020204" pitchFamily="34" charset="0"/>
              <a:buNone/>
            </a:pPr>
            <a:r>
              <a:rPr lang="en-US" altLang="en-US" sz="1400">
                <a:solidFill>
                  <a:srgbClr val="000000"/>
                </a:solidFill>
              </a:rPr>
              <a:t/>
            </a:r>
            <a:br>
              <a:rPr lang="en-US" altLang="en-US" sz="1400">
                <a:solidFill>
                  <a:srgbClr val="000000"/>
                </a:solidFill>
              </a:rPr>
            </a:br>
            <a:r>
              <a:rPr lang="en-US" altLang="en-US" sz="1400">
                <a:solidFill>
                  <a:srgbClr val="000000"/>
                </a:solidFill>
              </a:rPr>
              <a:t/>
            </a:r>
            <a:br>
              <a:rPr lang="en-US" altLang="en-US" sz="1400">
                <a:solidFill>
                  <a:srgbClr val="000000"/>
                </a:solidFill>
              </a:rPr>
            </a:br>
            <a:endParaRPr lang="en-US" altLang="en-US" sz="1800"/>
          </a:p>
        </p:txBody>
      </p:sp>
    </p:spTree>
  </p:cSld>
  <p:clrMapOvr>
    <a:masterClrMapping/>
  </p:clrMapOvr>
</p:sld>
</file>

<file path=ppt/theme/theme1.xml><?xml version="1.0" encoding="utf-8"?>
<a:theme xmlns:a="http://schemas.openxmlformats.org/drawingml/2006/main" name="Global - McDermott">
  <a:themeElements>
    <a:clrScheme name="McDermott Palette">
      <a:dk1>
        <a:srgbClr val="000000"/>
      </a:dk1>
      <a:lt1>
        <a:srgbClr val="FFFFFF"/>
      </a:lt1>
      <a:dk2>
        <a:srgbClr val="2D3028"/>
      </a:dk2>
      <a:lt2>
        <a:srgbClr val="C7C7C7"/>
      </a:lt2>
      <a:accent1>
        <a:srgbClr val="00A68E"/>
      </a:accent1>
      <a:accent2>
        <a:srgbClr val="278BCB"/>
      </a:accent2>
      <a:accent3>
        <a:srgbClr val="CAD23B"/>
      </a:accent3>
      <a:accent4>
        <a:srgbClr val="F27557"/>
      </a:accent4>
      <a:accent5>
        <a:srgbClr val="7379B9"/>
      </a:accent5>
      <a:accent6>
        <a:srgbClr val="A7A7A7"/>
      </a:accent6>
      <a:hlink>
        <a:srgbClr val="00A68E"/>
      </a:hlink>
      <a:folHlink>
        <a:srgbClr val="00A68E"/>
      </a:folHlink>
    </a:clrScheme>
    <a:fontScheme name="McDermot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 McDermott.potx" id="{DEF26C80-4291-47B1-BA29-4145779E2C66}" vid="{0DF071B4-0DF6-45E5-A2DC-0C9E33102332}"/>
    </a:ext>
  </a:extLst>
</a:theme>
</file>

<file path=ppt/theme/theme2.xml><?xml version="1.0" encoding="utf-8"?>
<a:theme xmlns:a="http://schemas.openxmlformats.org/drawingml/2006/main" name="1_Global - McDermott">
  <a:themeElements>
    <a:clrScheme name="McDermott Palette">
      <a:dk1>
        <a:srgbClr val="000000"/>
      </a:dk1>
      <a:lt1>
        <a:srgbClr val="FFFFFF"/>
      </a:lt1>
      <a:dk2>
        <a:srgbClr val="2D3028"/>
      </a:dk2>
      <a:lt2>
        <a:srgbClr val="C7C7C7"/>
      </a:lt2>
      <a:accent1>
        <a:srgbClr val="00A68E"/>
      </a:accent1>
      <a:accent2>
        <a:srgbClr val="278BCB"/>
      </a:accent2>
      <a:accent3>
        <a:srgbClr val="CAD23B"/>
      </a:accent3>
      <a:accent4>
        <a:srgbClr val="F27557"/>
      </a:accent4>
      <a:accent5>
        <a:srgbClr val="7379B9"/>
      </a:accent5>
      <a:accent6>
        <a:srgbClr val="A7A7A7"/>
      </a:accent6>
      <a:hlink>
        <a:srgbClr val="00A68E"/>
      </a:hlink>
      <a:folHlink>
        <a:srgbClr val="00A68E"/>
      </a:folHlink>
    </a:clrScheme>
    <a:fontScheme name="McDermot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 McDermott.potx" id="{DEF26C80-4291-47B1-BA29-4145779E2C66}" vid="{0DF071B4-0DF6-45E5-A2DC-0C9E331023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cDermott Charcoal">
    <a:dk1>
      <a:srgbClr val="000000"/>
    </a:dk1>
    <a:lt1>
      <a:sysClr val="window" lastClr="FFFFFF"/>
    </a:lt1>
    <a:dk2>
      <a:srgbClr val="2D3028"/>
    </a:dk2>
    <a:lt2>
      <a:srgbClr val="FFFFFF"/>
    </a:lt2>
    <a:accent1>
      <a:srgbClr val="00A68E"/>
    </a:accent1>
    <a:accent2>
      <a:srgbClr val="268ACB"/>
    </a:accent2>
    <a:accent3>
      <a:srgbClr val="C9DC4E"/>
    </a:accent3>
    <a:accent4>
      <a:srgbClr val="F05D40"/>
    </a:accent4>
    <a:accent5>
      <a:srgbClr val="6166AF"/>
    </a:accent5>
    <a:accent6>
      <a:srgbClr val="A5A9AE"/>
    </a:accent6>
    <a:hlink>
      <a:srgbClr val="6166AF"/>
    </a:hlink>
    <a:folHlink>
      <a:srgbClr val="353765"/>
    </a:folHlink>
  </a:clrScheme>
</a:themeOverride>
</file>

<file path=ppt/theme/themeOverride2.xml><?xml version="1.0" encoding="utf-8"?>
<a:themeOverride xmlns:a="http://schemas.openxmlformats.org/drawingml/2006/main">
  <a:clrScheme name="McDermott Charcoal">
    <a:dk1>
      <a:srgbClr val="000000"/>
    </a:dk1>
    <a:lt1>
      <a:sysClr val="window" lastClr="FFFFFF"/>
    </a:lt1>
    <a:dk2>
      <a:srgbClr val="2D3028"/>
    </a:dk2>
    <a:lt2>
      <a:srgbClr val="FFFFFF"/>
    </a:lt2>
    <a:accent1>
      <a:srgbClr val="00A68E"/>
    </a:accent1>
    <a:accent2>
      <a:srgbClr val="268ACB"/>
    </a:accent2>
    <a:accent3>
      <a:srgbClr val="C9DC4E"/>
    </a:accent3>
    <a:accent4>
      <a:srgbClr val="F05D40"/>
    </a:accent4>
    <a:accent5>
      <a:srgbClr val="6166AF"/>
    </a:accent5>
    <a:accent6>
      <a:srgbClr val="A5A9AE"/>
    </a:accent6>
    <a:hlink>
      <a:srgbClr val="6166AF"/>
    </a:hlink>
    <a:folHlink>
      <a:srgbClr val="353765"/>
    </a:folHlink>
  </a:clrScheme>
</a:themeOverride>
</file>

<file path=docProps/app.xml><?xml version="1.0" encoding="utf-8"?>
<Properties xmlns="http://schemas.openxmlformats.org/officeDocument/2006/extended-properties" xmlns:vt="http://schemas.openxmlformats.org/officeDocument/2006/docPropsVTypes">
  <Template>blank</Template>
  <TotalTime>9390</TotalTime>
  <Words>13615</Words>
  <Application>Microsoft Office PowerPoint</Application>
  <PresentationFormat>Widescreen</PresentationFormat>
  <Paragraphs>400</Paragraphs>
  <Slides>37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MS PGothic</vt:lpstr>
      <vt:lpstr>Arial</vt:lpstr>
      <vt:lpstr>Calibri</vt:lpstr>
      <vt:lpstr>Times New Roman</vt:lpstr>
      <vt:lpstr>Wingdings</vt:lpstr>
      <vt:lpstr>Global - McDermott</vt:lpstr>
      <vt:lpstr>1_Global - McDermott</vt:lpstr>
      <vt:lpstr>MANAGING M&amp;A OPPORTUNITIES AND RISK FOR JAPANESE INVESTORS DURING COVID-19 AND BEYOND 日本の投資家のための、COVID-19危機下及びその後におけるM&amp;Aの機会とリスク管理 </vt:lpstr>
      <vt:lpstr>SPEAKERS　講演者</vt:lpstr>
      <vt:lpstr>CORONAVIRUS IMPACT ON PRIVATE M&amp;A TERMS 新型コロナウイルスがプライベートM&amp;Aの条件に与える影響</vt:lpstr>
      <vt:lpstr>M&amp;A OPPORTUNITIES IN THE CURRENT ENVIRONMENT  現在の環境におけるM&amp;Aの機会</vt:lpstr>
      <vt:lpstr>CURRENT MARKET DYNAMICS 現在の市場動向</vt:lpstr>
      <vt:lpstr>DUE DILIGENCE AND DEAL PROCESS DURING PANDEMIC  パンデミック下におけるデューディリジェンスと取引プロセス</vt:lpstr>
      <vt:lpstr>BRIDGING VALUATION GAPS AND PROTECTING VALUE (1 OF 2) バリエーション・ギャップの解消とバリュープロテクション（１／２）</vt:lpstr>
      <vt:lpstr>BRIDGING VALUATION GAPS AND PROTECTING VALUE (2 OF 2)  バリエーション・ギャップの解消とバリュープロテクション（２／２）</vt:lpstr>
      <vt:lpstr>RISK MANAGEMENT: REPRESENTATIONS  AND WARRANTIES (1 OF 5) リスク管理：表明保証（１／５）</vt:lpstr>
      <vt:lpstr>RISK MANAGEMENT: REPRESENTATIONS  AND WARRANTIES (2 OF 5) リスク管理：表明保証（２／５）</vt:lpstr>
      <vt:lpstr>RISK MANAGEMENT: REPRESENTATIONS AND WARRANTIES (3 OF 5) リスク管理：表明保証（３／５）</vt:lpstr>
      <vt:lpstr>RISK MANAGEMENT: REPRESENTATIONS AND WARRANTIES (4 OF 5) リスク管理：表明保証（４／５）</vt:lpstr>
      <vt:lpstr>RISK MANAGEMENT: REPRESENTATIONS AND WARRANTIES (5 OF 5) リスク管理：表明保証（５／５）</vt:lpstr>
      <vt:lpstr>RISK MANAGEMENT: THE PERIOD BETWEEN SIGNING AND CLOSING (1 OF 4) リスク管理：契約からクロージングまでの期間（１／４）</vt:lpstr>
      <vt:lpstr>RISK MANAGEMENT: THE PERIOD BETWEEN SIGNING AND CLOSING (2 OF 4) リスク管理：契約からクロージングまでの期間（２／４）</vt:lpstr>
      <vt:lpstr>RISK MANAGEMENT: THE PERIOD BETWEEN SIGNING AND CLOSING (3 OF 4) リスク管理：契約からクロージングまでの期間（３／４）</vt:lpstr>
      <vt:lpstr>RISK MANAGEMENT: THE PERIOD BETWEEN SIGNING AND CLOSING (4 OF 4) リスク管理：契約からクロージングまでの期間（４／４）</vt:lpstr>
      <vt:lpstr>RISK MANAGEMENT: MAE PROVISIONS AND CLOSING CONDITIONS (1 OF 2) リスク管理：MAE条項とクロージング条件（１／２）</vt:lpstr>
      <vt:lpstr>RISK MANAGEMENT: MAE PROVISIONS AND CLOSING CONDITIONS (2 OF 2) リスク管理：MAE条項とクロージング条件（２／２）</vt:lpstr>
      <vt:lpstr>RISK MANAGEMENT: IS CORONAVIRUS A MATERIAL ADVERSE EFFECT? リスク管理：コロナウイルスはMAEか？</vt:lpstr>
      <vt:lpstr>RISK MANAGEMENT: MAE PROVISIONS AND CLOSING CONDITIONS (1 OF 2) リスク管理：MAE条項とクロージング条件（１／２）</vt:lpstr>
      <vt:lpstr>RISK MANAGEMENT: MAE PROVISIONS AND CLOSING CONDITIONS (2 OF 2) リスク管理：MAE条項とクロージング条件（２／２）</vt:lpstr>
      <vt:lpstr>REGULATORY: US MERGER REVIEW UPDATE (1 OF 3) 規制：米国における合併審査のアップデート（１／３）</vt:lpstr>
      <vt:lpstr>REGULATORY: US MERGER REVIEW UPDATE (2 OF 3) 規制：米国における合併審査のアップデート（２／３）</vt:lpstr>
      <vt:lpstr>REGULATORY: US MERGER REVIEW UPDATE (3 OF 3) 規制：米国における合併審査のアップデート（３／３）</vt:lpstr>
      <vt:lpstr>REGULATORY: EU MERGER CONTROL UPDATE (1 OF 4) 規制：欧州の合併規制のアップデート（１／４）</vt:lpstr>
      <vt:lpstr>REGULATORY: EU MERGER CONTROL UPDATE (2 OF 4) 規制：欧州の合併規制のアップデート（２／４）</vt:lpstr>
      <vt:lpstr>REGULATORY: EU MERGER CONTROL UPDATE (3 OF 4) 規制：欧州の合併規制のアップデート（３／４）</vt:lpstr>
      <vt:lpstr>REGULATORY: EU MERGER CONTROL UPDATE (4 OF 4) 規制：欧州の合併規制のアップデート（４／４）</vt:lpstr>
      <vt:lpstr>REGULATORY: US-CFIUS NATIONAL SECURITY UPDATE (1 OF 2) 規制：米国における対米外国投資委員会の国家安全保障のアップデート（１／２）</vt:lpstr>
      <vt:lpstr>REGULATORY: US-CFIUS NATIONAL SECURITY UPDATE (2 OF 2) 規制：米国における対米外国投資委員会の安全保障のアップデート（２／２）</vt:lpstr>
      <vt:lpstr>REGULATORY: EU – FOREIGN INVESTMENT SCREENING (1 OF 3) 規制：EUにおける外国投資審査（１／３）</vt:lpstr>
      <vt:lpstr>REGULATORY: EU – FOREIGN INVESTMENT SCREENING (2 OF 3) 規制：EUにおける外国投資審査（２／３）</vt:lpstr>
      <vt:lpstr>REGULATORY: EU – FOREIGN INVESTMENT SCREENING (3 OF 3) 規制-EUにおける外国投資審査（３／３）</vt:lpstr>
      <vt:lpstr>REGULATORY:OUTSIDE DATE / LONGSTOP DATE 規制：クロージングの最終期限</vt:lpstr>
      <vt:lpstr>RISK MANAGEMENT: REPRESENTATION AND WARRANTY INSURANCE (RWI) リスク管理：表明保証保険（RWI）</vt:lpstr>
      <vt:lpstr>THANK YOU ご清聴ありがとうございました。</vt:lpstr>
    </vt:vector>
  </TitlesOfParts>
  <Company>McDermott Will &amp; Emery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M&amp;A opportunities and risk for Japanese investors during COVID-19 and beyond</dc:title>
  <dc:creator>Mull, Grace</dc:creator>
  <cp:lastModifiedBy>Nakamura, Shoko</cp:lastModifiedBy>
  <cp:revision>278</cp:revision>
  <dcterms:created xsi:type="dcterms:W3CDTF">2020-05-10T21:13:33Z</dcterms:created>
  <dcterms:modified xsi:type="dcterms:W3CDTF">2020-06-01T13:57:05Z</dcterms:modified>
</cp:coreProperties>
</file>